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9" r:id="rId1"/>
  </p:sldMasterIdLst>
  <p:notesMasterIdLst>
    <p:notesMasterId r:id="rId38"/>
  </p:notesMasterIdLst>
  <p:handoutMasterIdLst>
    <p:handoutMasterId r:id="rId39"/>
  </p:handoutMasterIdLst>
  <p:sldIdLst>
    <p:sldId id="283" r:id="rId2"/>
    <p:sldId id="376" r:id="rId3"/>
    <p:sldId id="413" r:id="rId4"/>
    <p:sldId id="414" r:id="rId5"/>
    <p:sldId id="415" r:id="rId6"/>
    <p:sldId id="416" r:id="rId7"/>
    <p:sldId id="417" r:id="rId8"/>
    <p:sldId id="386" r:id="rId9"/>
    <p:sldId id="387" r:id="rId10"/>
    <p:sldId id="392" r:id="rId11"/>
    <p:sldId id="393" r:id="rId12"/>
    <p:sldId id="391" r:id="rId13"/>
    <p:sldId id="410" r:id="rId14"/>
    <p:sldId id="411" r:id="rId15"/>
    <p:sldId id="412" r:id="rId16"/>
    <p:sldId id="381" r:id="rId17"/>
    <p:sldId id="388" r:id="rId18"/>
    <p:sldId id="390" r:id="rId19"/>
    <p:sldId id="389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382" r:id="rId37"/>
  </p:sldIdLst>
  <p:sldSz cx="12192000" cy="6858000"/>
  <p:notesSz cx="7086600" cy="9359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49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B8A746-B920-412C-AE1B-312E8C66682B}">
  <a:tblStyle styleId="{B3A90745-2FDB-45B8-975E-7F37B3672547}" styleName="Broadcom Blue">
    <a:tblBg>
      <a:fill>
        <a:solidFill>
          <a:srgbClr val="FFFFFF"/>
        </a:solidFill>
      </a:fill>
    </a:tblBg>
    <a:wholeTbl>
      <a:tcTxStyle>
        <a:fontRef idx="minor"/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Style>
        <a:tcBdr/>
        <a:fill>
          <a:solidFill>
            <a:srgbClr val="D8D8D9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8D8D9"/>
          </a:solidFill>
        </a:fill>
      </a:tcStyle>
    </a:band1V>
    <a:band2V>
      <a:tcStyle>
        <a:tcBdr/>
      </a:tcStyle>
    </a:band2V>
    <a:lastCol>
      <a:tcTxStyle b="on">
        <a:schemeClr val="dk1"/>
      </a:tcTxStyle>
      <a:tcStyle>
        <a:tcBdr/>
        <a:fill>
          <a:solidFill>
            <a:schemeClr val="lt2">
              <a:alpha val="50000"/>
            </a:schemeClr>
          </a:solidFill>
        </a:fill>
      </a:tcStyle>
    </a:lastCol>
    <a:firstCol>
      <a:tcTxStyle b="on">
        <a:schemeClr val="dk1"/>
      </a:tcTxStyle>
      <a:tcStyle>
        <a:tcBdr/>
        <a:fill>
          <a:solidFill>
            <a:schemeClr val="accent5">
              <a:alpha val="50000"/>
            </a:schemeClr>
          </a:solidFill>
        </a:fill>
      </a:tcStyle>
    </a:firstCol>
    <a:lastRow>
      <a:tcTxStyle b="on">
        <a:schemeClr val="lt1"/>
      </a:tcTxStyle>
      <a:tcStyle>
        <a:tcBdr/>
        <a:fill>
          <a:solidFill>
            <a:schemeClr val="lt2"/>
          </a:solidFill>
        </a:fill>
      </a:tcStyle>
    </a:lastRow>
    <a:firstRow>
      <a:tcTxStyle b="on"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B8A746-B920-412C-AE1B-312E8C66682B}" styleName="Broadcom Red">
    <a:tblBg>
      <a:fill>
        <a:solidFill>
          <a:srgbClr val="FFFFFF"/>
        </a:solidFill>
      </a:fill>
    </a:tblBg>
    <a:wholeTbl>
      <a:tcTxStyle>
        <a:fontRef idx="minor"/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Style>
        <a:tcBdr/>
        <a:fill>
          <a:solidFill>
            <a:srgbClr val="D8D8D9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8D8D9"/>
          </a:solidFill>
        </a:fill>
      </a:tcStyle>
    </a:band1V>
    <a:band2V>
      <a:tcStyle>
        <a:tcBdr/>
      </a:tcStyle>
    </a:band2V>
    <a:lastCol>
      <a:tcTxStyle b="on">
        <a:schemeClr val="dk1"/>
      </a:tcTxStyle>
      <a:tcStyle>
        <a:tcBdr/>
        <a:fill>
          <a:solidFill>
            <a:schemeClr val="lt2">
              <a:alpha val="50000"/>
            </a:schemeClr>
          </a:solidFill>
        </a:fill>
      </a:tcStyle>
    </a:lastCol>
    <a:firstCol>
      <a:tcTxStyle b="on">
        <a:schemeClr val="dk1"/>
      </a:tcTxStyle>
      <a:tcStyle>
        <a:tcBdr/>
        <a:fill>
          <a:solidFill>
            <a:schemeClr val="accent5">
              <a:alpha val="50000"/>
            </a:schemeClr>
          </a:solidFill>
        </a:fill>
      </a:tcStyle>
    </a:firstCol>
    <a:lastRow>
      <a:tcTxStyle b="on">
        <a:schemeClr val="lt1"/>
      </a:tcTxStyle>
      <a:tcStyle>
        <a:tcBdr/>
        <a:fill>
          <a:solidFill>
            <a:schemeClr val="lt2"/>
          </a:solidFill>
        </a:fill>
      </a:tcStyle>
    </a:lastRow>
    <a:firstRow>
      <a:tcTxStyle b="on">
        <a:schemeClr val="lt1"/>
      </a:tcTxStyle>
      <a:tcStyle>
        <a:tcBdr/>
        <a:fill>
          <a:solidFill>
            <a:srgbClr val="CC092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7" autoAdjust="0"/>
    <p:restoredTop sz="96239" autoAdjust="0"/>
  </p:normalViewPr>
  <p:slideViewPr>
    <p:cSldViewPr>
      <p:cViewPr varScale="1">
        <p:scale>
          <a:sx n="82" d="100"/>
          <a:sy n="82" d="100"/>
        </p:scale>
        <p:origin x="-850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11136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949"/>
        <p:guide pos="22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1" y="1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/>
          <a:lstStyle>
            <a:lvl1pPr algn="r">
              <a:defRPr sz="1300"/>
            </a:lvl1pPr>
          </a:lstStyle>
          <a:p>
            <a:fld id="{C50E5DEF-305C-4654-A2C3-CA60F55E85E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0282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1" y="8890282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 anchor="b"/>
          <a:lstStyle>
            <a:lvl1pPr algn="r">
              <a:defRPr sz="1300"/>
            </a:lvl1pPr>
          </a:lstStyle>
          <a:p>
            <a:fld id="{23747F37-FF1C-480A-AD32-7E5696CA9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63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1" y="1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/>
          <a:lstStyle>
            <a:lvl1pPr algn="r">
              <a:defRPr sz="1300"/>
            </a:lvl1pPr>
          </a:lstStyle>
          <a:p>
            <a:fld id="{20BAC53A-F092-42C8-9364-10E62332E740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68" tIns="47534" rIns="95068" bIns="4753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1" y="4445953"/>
            <a:ext cx="5669280" cy="4211955"/>
          </a:xfrm>
          <a:prstGeom prst="rect">
            <a:avLst/>
          </a:prstGeom>
        </p:spPr>
        <p:txBody>
          <a:bodyPr vert="horz" lIns="95068" tIns="47534" rIns="95068" bIns="4753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0282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1" y="8890282"/>
            <a:ext cx="3070860" cy="467995"/>
          </a:xfrm>
          <a:prstGeom prst="rect">
            <a:avLst/>
          </a:prstGeom>
        </p:spPr>
        <p:txBody>
          <a:bodyPr vert="horz" lIns="95068" tIns="47534" rIns="95068" bIns="47534" rtlCol="0" anchor="b"/>
          <a:lstStyle>
            <a:lvl1pPr algn="r">
              <a:defRPr sz="1300"/>
            </a:lvl1pPr>
          </a:lstStyle>
          <a:p>
            <a:fld id="{4FF0A437-926C-4CA3-A06C-CCC97DC4B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6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A437-926C-4CA3-A06C-CCC97DC4BF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11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955146A-E1E5-4EC3-AB48-5804C8FACFE9}" type="slidenum">
              <a:rPr lang="en-US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3011" name="Slide Image Placeholder 5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71450" y="471488"/>
            <a:ext cx="6743700" cy="37925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Notes Placeholder 6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3598C-FBDE-4021-AE9F-FB1E72045B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5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3598C-FBDE-4021-AE9F-FB1E72045B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53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74DD0-069B-43A0-94EF-69C9E07652F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288925" y="431800"/>
            <a:ext cx="6473825" cy="3641725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3598C-FBDE-4021-AE9F-FB1E72045B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05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3598C-FBDE-4021-AE9F-FB1E72045B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05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3598C-FBDE-4021-AE9F-FB1E72045B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3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3598C-FBDE-4021-AE9F-FB1E72045B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3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 the industrial, synergy</a:t>
            </a:r>
            <a:r>
              <a:rPr lang="en-US" baseline="0" dirty="0" smtClean="0"/>
              <a:t> in new Broadcom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53A5-B96A-4E95-BA5B-9CE06E0E8C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3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5450" y="696913"/>
            <a:ext cx="6243638" cy="35115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xfrm>
            <a:off x="945205" y="4448192"/>
            <a:ext cx="5196198" cy="4213235"/>
          </a:xfrm>
          <a:noFill/>
          <a:ln/>
        </p:spPr>
        <p:txBody>
          <a:bodyPr lIns="92787" tIns="46392" rIns="92787" bIns="46392"/>
          <a:lstStyle/>
          <a:p>
            <a:endParaRPr lang="en-US" dirty="0" smtClean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23555" name="Header Placeholder 3"/>
          <p:cNvSpPr txBox="1">
            <a:spLocks noGrp="1"/>
          </p:cNvSpPr>
          <p:nvPr/>
        </p:nvSpPr>
        <p:spPr bwMode="auto">
          <a:xfrm>
            <a:off x="3" y="3"/>
            <a:ext cx="3074711" cy="4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87" tIns="46392" rIns="92787" bIns="46392"/>
          <a:lstStyle/>
          <a:p>
            <a:pPr defTabSz="929832">
              <a:spcBef>
                <a:spcPct val="0"/>
              </a:spcBef>
            </a:pPr>
            <a:r>
              <a:rPr lang="en-US" sz="1300" dirty="0">
                <a:solidFill>
                  <a:prstClr val="black"/>
                </a:solidFill>
              </a:rPr>
              <a:t>Corporate Overview</a:t>
            </a:r>
          </a:p>
        </p:txBody>
      </p:sp>
      <p:sp>
        <p:nvSpPr>
          <p:cNvPr id="23556" name="Slide Number Placeholder 4"/>
          <p:cNvSpPr txBox="1">
            <a:spLocks noGrp="1"/>
          </p:cNvSpPr>
          <p:nvPr/>
        </p:nvSpPr>
        <p:spPr bwMode="auto">
          <a:xfrm>
            <a:off x="4011892" y="8888389"/>
            <a:ext cx="3074711" cy="47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87" tIns="46392" rIns="92787" bIns="46392" anchor="b"/>
          <a:lstStyle/>
          <a:p>
            <a:pPr algn="r" defTabSz="929832">
              <a:spcBef>
                <a:spcPct val="0"/>
              </a:spcBef>
            </a:pPr>
            <a:fld id="{E1298FC8-DD24-4777-B310-6A748EFA1373}" type="slidenum">
              <a:rPr lang="en-US" sz="1300">
                <a:solidFill>
                  <a:prstClr val="black"/>
                </a:solidFill>
              </a:rPr>
              <a:pPr algn="r" defTabSz="929832">
                <a:spcBef>
                  <a:spcPct val="0"/>
                </a:spcBef>
              </a:pPr>
              <a:t>3</a:t>
            </a:fld>
            <a:endParaRPr lang="en-US" sz="13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51978" indent="-289223">
              <a:defRPr>
                <a:solidFill>
                  <a:schemeClr val="tx1"/>
                </a:solidFill>
                <a:latin typeface="Arial" charset="0"/>
              </a:defRPr>
            </a:lvl2pPr>
            <a:lvl3pPr marL="1156890" indent="-231378">
              <a:defRPr>
                <a:solidFill>
                  <a:schemeClr val="tx1"/>
                </a:solidFill>
                <a:latin typeface="Arial" charset="0"/>
              </a:defRPr>
            </a:lvl3pPr>
            <a:lvl4pPr marL="1619649" indent="-231378">
              <a:defRPr>
                <a:solidFill>
                  <a:schemeClr val="tx1"/>
                </a:solidFill>
                <a:latin typeface="Arial" charset="0"/>
              </a:defRPr>
            </a:lvl4pPr>
            <a:lvl5pPr marL="2082404" indent="-231378">
              <a:defRPr>
                <a:solidFill>
                  <a:schemeClr val="tx1"/>
                </a:solidFill>
                <a:latin typeface="Arial" charset="0"/>
              </a:defRPr>
            </a:lvl5pPr>
            <a:lvl6pPr marL="2545161" indent="-23137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7920" indent="-23137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70674" indent="-23137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33431" indent="-23137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7C4414E-794A-4016-93D6-C257CC1260A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Notes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6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 txBox="1">
            <a:spLocks noGrp="1"/>
          </p:cNvSpPr>
          <p:nvPr>
            <p:ph type="sldNum" idx="12"/>
          </p:nvPr>
        </p:nvSpPr>
        <p:spPr>
          <a:xfrm>
            <a:off x="3970937" y="8829967"/>
            <a:ext cx="3037799" cy="46469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149FD8-E876-4DAE-9E29-9248D22AA628}" type="slidenum">
              <a:rPr lang="en-US" sz="1100"/>
              <a:pPr/>
              <a:t>7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875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701675"/>
            <a:ext cx="6238875" cy="3509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698EB-19EA-4E8B-816F-21ACB9D977F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4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F0A437-926C-4CA3-A06C-CCC97DC4BF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0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7338" y="431800"/>
            <a:ext cx="6473825" cy="3641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698EB-19EA-4E8B-816F-21ACB9D977F9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_55906_Brand_Integration\_PPT_Template\R4_20151119\Images\Title_Circuitry_Re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49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White block"/>
          <p:cNvSpPr/>
          <p:nvPr userDrawn="1"/>
        </p:nvSpPr>
        <p:spPr bwMode="white">
          <a:xfrm>
            <a:off x="0" y="5010150"/>
            <a:ext cx="12192000" cy="1847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11480" y="4143296"/>
            <a:ext cx="7452360" cy="523220"/>
          </a:xfrm>
          <a:effectLst/>
        </p:spPr>
        <p:txBody>
          <a:bodyPr vert="horz" wrap="square" lIns="0" tIns="0" rIns="0" bIns="0" rtlCol="0" anchor="b">
            <a:spAutoFit/>
          </a:bodyPr>
          <a:lstStyle>
            <a:lvl1pPr marL="0" indent="0">
              <a:lnSpc>
                <a:spcPct val="85000"/>
              </a:lnSpc>
              <a:buNone/>
              <a:defRPr lang="en-US" sz="4000" b="1" cap="none" baseline="0" dirty="0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Presentation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1480" y="5628417"/>
            <a:ext cx="7452360" cy="2769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5199599"/>
            <a:ext cx="7452360" cy="332399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7" name="Copyright"/>
          <p:cNvSpPr txBox="1">
            <a:spLocks/>
          </p:cNvSpPr>
          <p:nvPr userDrawn="1"/>
        </p:nvSpPr>
        <p:spPr>
          <a:xfrm>
            <a:off x="411480" y="6629400"/>
            <a:ext cx="4387420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 smtClean="0">
                <a:solidFill>
                  <a:srgbClr val="4D4D4F"/>
                </a:solidFill>
              </a:rPr>
              <a:t>Broadcom Limited Proprietary and Confidential.  © 2016 Broadcom Limited.  All rights reserved. </a:t>
            </a:r>
            <a:endParaRPr lang="en-US" sz="800" dirty="0">
              <a:solidFill>
                <a:srgbClr val="4D4D4F"/>
              </a:solidFill>
            </a:endParaRPr>
          </a:p>
        </p:txBody>
      </p:sp>
      <p:pic>
        <p:nvPicPr>
          <p:cNvPr id="21" name="BRCM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1" y="5557209"/>
            <a:ext cx="2676524" cy="362717"/>
          </a:xfrm>
          <a:prstGeom prst="rect">
            <a:avLst/>
          </a:prstGeom>
        </p:spPr>
      </p:pic>
      <p:grpSp>
        <p:nvGrpSpPr>
          <p:cNvPr id="22" name="Two-tone Gray"/>
          <p:cNvGrpSpPr/>
          <p:nvPr userDrawn="1"/>
        </p:nvGrpSpPr>
        <p:grpSpPr bwMode="ltGray"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23" name="Straight Connector 22"/>
            <p:cNvCxnSpPr/>
            <p:nvPr userDrawn="1"/>
          </p:nvCxnSpPr>
          <p:spPr bwMode="ltGray">
            <a:xfrm>
              <a:off x="0" y="5010150"/>
              <a:ext cx="12188952" cy="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ltGray">
            <a:xfrm>
              <a:off x="9622631" y="5010150"/>
              <a:ext cx="2569369" cy="0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651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8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091419" y="616547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404035" y="581812"/>
            <a:ext cx="246280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37883" y="448996"/>
            <a:ext cx="10972800" cy="418576"/>
          </a:xfrm>
          <a:prstGeom prst="rect">
            <a:avLst/>
          </a:prstGeom>
        </p:spPr>
        <p:txBody>
          <a:bodyPr vert="horz" anchor="ctr"/>
          <a:lstStyle>
            <a:lvl1pPr algn="l">
              <a:defRPr sz="3200" b="1" i="0" baseline="0">
                <a:solidFill>
                  <a:srgbClr val="000653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OF SLIDE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37883" y="1475317"/>
            <a:ext cx="9922684" cy="12572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33"/>
              </a:spcBef>
              <a:spcAft>
                <a:spcPts val="533"/>
              </a:spcAft>
              <a:buNone/>
              <a:defRPr sz="2100">
                <a:solidFill>
                  <a:srgbClr val="00065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585" indent="-243834">
              <a:spcBef>
                <a:spcPts val="533"/>
              </a:spcBef>
              <a:spcAft>
                <a:spcPts val="533"/>
              </a:spcAft>
              <a:buClr>
                <a:srgbClr val="0093E2"/>
              </a:buClr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3419" indent="-182875">
              <a:spcBef>
                <a:spcPts val="533"/>
              </a:spcBef>
              <a:spcAft>
                <a:spcPts val="533"/>
              </a:spcAft>
              <a:buClr>
                <a:srgbClr val="00CBFF"/>
              </a:buClr>
              <a:buSzPct val="78000"/>
              <a:buFont typeface="Courier New" panose="02070309020205020404" pitchFamily="49" charset="0"/>
              <a:buChar char="o"/>
              <a:defRPr sz="1300" baseline="0">
                <a:solidFill>
                  <a:srgbClr val="00065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103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late-Design-2a-top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02142" y="147141"/>
            <a:ext cx="10561373" cy="332399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rgbClr val="9E102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12082" y="1119598"/>
            <a:ext cx="11352389" cy="1511183"/>
          </a:xfrm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 descr="logo-colors-whi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012984" y="168941"/>
            <a:ext cx="966597" cy="36452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1841356" y="6712437"/>
            <a:ext cx="94577" cy="9233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/>
            <a:fld id="{33A2A773-C618-4A5E-A908-2C5FB33DF7E5}" type="slidenum">
              <a:rPr lang="en-US" sz="600" smtClean="0">
                <a:solidFill>
                  <a:prstClr val="white">
                    <a:lumMod val="50000"/>
                  </a:prstClr>
                </a:solidFill>
                <a:latin typeface="Arial"/>
                <a:cs typeface="Arial" pitchFamily="34" charset="0"/>
              </a:rPr>
              <a:pPr algn="r"/>
              <a:t>‹#›</a:t>
            </a:fld>
            <a:endParaRPr lang="en-US" sz="600" dirty="0" smtClean="0">
              <a:solidFill>
                <a:prstClr val="white">
                  <a:lumMod val="50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01162" y="6712437"/>
            <a:ext cx="4513758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algn="l"/>
            <a:r>
              <a:rPr lang="en-US" dirty="0" smtClean="0">
                <a:solidFill>
                  <a:prstClr val="white">
                    <a:lumMod val="50000"/>
                  </a:prstClr>
                </a:solidFill>
              </a:rPr>
              <a:t>Broadcom Proprietary and Confidential.  © 2012 Broadcom Corporation.  All rights reserved.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675120"/>
            <a:ext cx="12192000" cy="0"/>
          </a:xfrm>
          <a:prstGeom prst="line">
            <a:avLst/>
          </a:prstGeom>
          <a:ln w="27940">
            <a:solidFill>
              <a:srgbClr val="9E10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 userDrawn="1"/>
        </p:nvSpPr>
        <p:spPr>
          <a:xfrm>
            <a:off x="7753275" y="6659299"/>
            <a:ext cx="4251226" cy="2128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9E102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  <a:buClr>
                <a:srgbClr val="E31837"/>
              </a:buClr>
              <a:buFont typeface="Arial" pitchFamily="34" charset="0"/>
              <a:buNone/>
              <a:defRPr/>
            </a:pPr>
            <a:r>
              <a:rPr lang="en-US" sz="1200" dirty="0" smtClean="0">
                <a:cs typeface="Arial" pitchFamily="34" charset="0"/>
              </a:rPr>
              <a:t>BROADCOM INTERNAL CONFIDENTIAL</a:t>
            </a:r>
            <a:endParaRPr lang="en-US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5070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d Gradient Block" descr="G:\_55906_Brand_Integration\_PPT_Template\R5_20151208\Images\Title_Red_Gradient_Reverse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4992688"/>
            <a:ext cx="12192000" cy="186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480" y="4143296"/>
            <a:ext cx="7452360" cy="523220"/>
          </a:xfrm>
          <a:effectLst/>
        </p:spPr>
        <p:txBody>
          <a:bodyPr vert="horz" wrap="square" lIns="0" tIns="0" rIns="0" bIns="0" rtlCol="0" anchor="b">
            <a:spAutoFit/>
          </a:bodyPr>
          <a:lstStyle>
            <a:lvl1pPr marL="0" indent="0">
              <a:lnSpc>
                <a:spcPct val="85000"/>
              </a:lnSpc>
              <a:buNone/>
              <a:defRPr lang="en-US" sz="40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Presentation Title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 bwMode="white">
          <a:xfrm>
            <a:off x="411480" y="5628417"/>
            <a:ext cx="7452360" cy="2769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411480" y="5199599"/>
            <a:ext cx="7452360" cy="332399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7" name="Copyright"/>
          <p:cNvSpPr txBox="1">
            <a:spLocks/>
          </p:cNvSpPr>
          <p:nvPr userDrawn="1"/>
        </p:nvSpPr>
        <p:spPr bwMode="white">
          <a:xfrm>
            <a:off x="411480" y="6629400"/>
            <a:ext cx="4387420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95000"/>
                  </a:schemeClr>
                </a:solidFill>
              </a:rPr>
              <a:t>Broadcom Limited Proprietary and Confidential.  © 2016 Broadcom Limited.  All rights reserved. 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 bwMode="white">
          <a:xfrm>
            <a:off x="1" y="0"/>
            <a:ext cx="12191999" cy="539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pic>
        <p:nvPicPr>
          <p:cNvPr id="1027" name="BRCM Logo" descr="G:\_55906_Brand_Integration\55998_Logo_Update-Refinement\_Final\01_Red-Black\PNG\Broadcom_Ltd_Logo_Red-Black_no-ta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"/>
            <a:ext cx="3200400" cy="43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Two-tone Gray"/>
          <p:cNvGrpSpPr/>
          <p:nvPr userDrawn="1"/>
        </p:nvGrpSpPr>
        <p:grpSpPr bwMode="ltGray">
          <a:xfrm>
            <a:off x="0" y="5010150"/>
            <a:ext cx="12192000" cy="0"/>
            <a:chOff x="0" y="5010150"/>
            <a:chExt cx="12192000" cy="0"/>
          </a:xfrm>
        </p:grpSpPr>
        <p:cxnSp>
          <p:nvCxnSpPr>
            <p:cNvPr id="18" name="Straight Connector 17"/>
            <p:cNvCxnSpPr/>
            <p:nvPr userDrawn="1"/>
          </p:nvCxnSpPr>
          <p:spPr bwMode="ltGray">
            <a:xfrm>
              <a:off x="0" y="5010150"/>
              <a:ext cx="12188952" cy="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 bwMode="ltGray">
            <a:xfrm>
              <a:off x="9083040" y="5010150"/>
              <a:ext cx="3108960" cy="0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655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ircui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y circui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193588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BRCM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23" y="4378200"/>
            <a:ext cx="3417878" cy="463184"/>
          </a:xfrm>
          <a:prstGeom prst="rect">
            <a:avLst/>
          </a:prstGeom>
        </p:spPr>
      </p:pic>
      <p:grpSp>
        <p:nvGrpSpPr>
          <p:cNvPr id="14" name="Two-tone Red Rounded"/>
          <p:cNvGrpSpPr/>
          <p:nvPr userDrawn="1"/>
        </p:nvGrpSpPr>
        <p:grpSpPr bwMode="gray">
          <a:xfrm>
            <a:off x="0" y="4662176"/>
            <a:ext cx="7653791" cy="0"/>
            <a:chOff x="317625" y="4690751"/>
            <a:chExt cx="7653791" cy="0"/>
          </a:xfrm>
        </p:grpSpPr>
        <p:cxnSp>
          <p:nvCxnSpPr>
            <p:cNvPr id="15" name="Straight Connector 14"/>
            <p:cNvCxnSpPr/>
            <p:nvPr/>
          </p:nvCxnSpPr>
          <p:spPr bwMode="gray">
            <a:xfrm>
              <a:off x="317625" y="4690751"/>
              <a:ext cx="7653791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>
              <a:off x="5667375" y="4690751"/>
              <a:ext cx="2304041" cy="0"/>
            </a:xfrm>
            <a:prstGeom prst="line">
              <a:avLst/>
            </a:prstGeom>
            <a:ln w="76200" cap="rnd">
              <a:solidFill>
                <a:srgbClr val="AB1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480" y="2578608"/>
            <a:ext cx="7132320" cy="1816100"/>
          </a:xfrm>
          <a:effectLst/>
        </p:spPr>
        <p:txBody>
          <a:bodyPr vert="horz" wrap="square" lIns="0" tIns="0" rIns="0" bIns="0" rtlCol="0" anchor="b">
            <a:noAutofit/>
          </a:bodyPr>
          <a:lstStyle>
            <a:lvl1pPr marL="0" indent="0">
              <a:lnSpc>
                <a:spcPct val="85000"/>
              </a:lnSpc>
              <a:buNone/>
              <a:defRPr lang="en-US" sz="40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Presentation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480" y="4992079"/>
            <a:ext cx="7132320" cy="332399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1479" y="5420897"/>
            <a:ext cx="7132320" cy="27699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pyright"/>
          <p:cNvSpPr txBox="1">
            <a:spLocks/>
          </p:cNvSpPr>
          <p:nvPr userDrawn="1"/>
        </p:nvSpPr>
        <p:spPr>
          <a:xfrm>
            <a:off x="411480" y="6629400"/>
            <a:ext cx="4387420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 smtClean="0">
                <a:solidFill>
                  <a:srgbClr val="4D4D4F"/>
                </a:solidFill>
              </a:rPr>
              <a:t>Broadcom Limited</a:t>
            </a:r>
            <a:r>
              <a:rPr lang="en-US" sz="800" baseline="0" dirty="0" smtClean="0">
                <a:solidFill>
                  <a:srgbClr val="4D4D4F"/>
                </a:solidFill>
              </a:rPr>
              <a:t> </a:t>
            </a:r>
            <a:r>
              <a:rPr lang="en-US" sz="800" dirty="0" smtClean="0">
                <a:solidFill>
                  <a:srgbClr val="4D4D4F"/>
                </a:solidFill>
              </a:rPr>
              <a:t>Proprietary and Confidential.  © 2016 Broadcom Limited.  All rights reserved. </a:t>
            </a:r>
            <a:endParaRPr lang="en-US" sz="8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d Gradient Block" descr="G:\_55906_Brand_Integration\_PPT_Template\R5_20151208\Images\Title_Red_Gradient_Reverse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0" y="5424175"/>
            <a:ext cx="12192000" cy="14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 bwMode="white">
          <a:xfrm flipV="1">
            <a:off x="0" y="0"/>
            <a:ext cx="12192000" cy="21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480" y="4701279"/>
            <a:ext cx="8595360" cy="523220"/>
          </a:xfrm>
          <a:effectLst/>
        </p:spPr>
        <p:txBody>
          <a:bodyPr vert="horz" wrap="square" lIns="0" tIns="0" rIns="0" bIns="0" rtlCol="0" anchor="b">
            <a:spAutoFit/>
          </a:bodyPr>
          <a:lstStyle>
            <a:lvl1pPr marL="0" marR="0" indent="0" algn="l" defTabSz="914400" rtl="0" eaLnBrk="1" latinLnBrk="0" hangingPunct="1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4000" b="1" kern="1200" cap="none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Arial" pitchFamily="34" charset="0"/>
              </a:defRPr>
            </a:lvl1pPr>
          </a:lstStyle>
          <a:p>
            <a:pPr marL="0" lvl="0" indent="0"/>
            <a:r>
              <a:rPr lang="en-US" dirty="0" smtClean="0"/>
              <a:t>Section Title</a:t>
            </a:r>
          </a:p>
        </p:txBody>
      </p:sp>
      <p:sp>
        <p:nvSpPr>
          <p:cNvPr id="11" name="Copyright"/>
          <p:cNvSpPr txBox="1">
            <a:spLocks/>
          </p:cNvSpPr>
          <p:nvPr userDrawn="1"/>
        </p:nvSpPr>
        <p:spPr bwMode="white">
          <a:xfrm>
            <a:off x="411480" y="6629400"/>
            <a:ext cx="4387420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Broadcom Limited Proprietary and Confidential.  © 2016 Broadcom Limited.  All rights reserved. </a:t>
            </a:r>
            <a:endParaRPr lang="en-US" sz="800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 bwMode="ltGray">
          <a:xfrm>
            <a:off x="-1" y="5424175"/>
            <a:ext cx="12192001" cy="0"/>
            <a:chOff x="-1" y="5905500"/>
            <a:chExt cx="12192001" cy="0"/>
          </a:xfrm>
        </p:grpSpPr>
        <p:cxnSp>
          <p:nvCxnSpPr>
            <p:cNvPr id="15" name="Straight Connector 14"/>
            <p:cNvCxnSpPr/>
            <p:nvPr userDrawn="1"/>
          </p:nvCxnSpPr>
          <p:spPr bwMode="ltGray">
            <a:xfrm>
              <a:off x="-1" y="5905500"/>
              <a:ext cx="12192001" cy="0"/>
            </a:xfrm>
            <a:prstGeom prst="line">
              <a:avLst/>
            </a:prstGeom>
            <a:ln w="825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ltGray">
            <a:xfrm>
              <a:off x="9083040" y="5905500"/>
              <a:ext cx="3108960" cy="0"/>
            </a:xfrm>
            <a:prstGeom prst="line">
              <a:avLst/>
            </a:prstGeom>
            <a:ln w="82550" cap="flat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G:\_55906_Brand_Integration\_55998_Broadcom_Limited_Logo\_Final\04_White\PNG\Broadcom_Ltd_Logo_White_no-ta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5923396"/>
            <a:ext cx="3200400" cy="4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0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Circui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y circui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2193588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pyright"/>
          <p:cNvSpPr txBox="1">
            <a:spLocks/>
          </p:cNvSpPr>
          <p:nvPr userDrawn="1"/>
        </p:nvSpPr>
        <p:spPr>
          <a:xfrm>
            <a:off x="411480" y="6629400"/>
            <a:ext cx="4387420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 smtClean="0">
                <a:solidFill>
                  <a:srgbClr val="4D4D4F"/>
                </a:solidFill>
              </a:rPr>
              <a:t>Broadcom Limited</a:t>
            </a:r>
            <a:r>
              <a:rPr lang="en-US" sz="800" baseline="0" dirty="0" smtClean="0">
                <a:solidFill>
                  <a:srgbClr val="4D4D4F"/>
                </a:solidFill>
              </a:rPr>
              <a:t> </a:t>
            </a:r>
            <a:r>
              <a:rPr lang="en-US" sz="800" dirty="0" smtClean="0">
                <a:solidFill>
                  <a:srgbClr val="4D4D4F"/>
                </a:solidFill>
              </a:rPr>
              <a:t>Proprietary and Confidential.  © 2016 Broadcom Limited.  All rights reserved. </a:t>
            </a:r>
            <a:endParaRPr lang="en-US" sz="800" dirty="0">
              <a:solidFill>
                <a:srgbClr val="4D4D4F"/>
              </a:solidFill>
            </a:endParaRPr>
          </a:p>
        </p:txBody>
      </p:sp>
      <p:grpSp>
        <p:nvGrpSpPr>
          <p:cNvPr id="17" name="Two-tone Red Rouded"/>
          <p:cNvGrpSpPr/>
          <p:nvPr userDrawn="1"/>
        </p:nvGrpSpPr>
        <p:grpSpPr bwMode="gray">
          <a:xfrm>
            <a:off x="0" y="5424175"/>
            <a:ext cx="9344025" cy="338449"/>
            <a:chOff x="0" y="4690751"/>
            <a:chExt cx="7971416" cy="0"/>
          </a:xfrm>
        </p:grpSpPr>
        <p:cxnSp>
          <p:nvCxnSpPr>
            <p:cNvPr id="18" name="Straight Connector 17"/>
            <p:cNvCxnSpPr/>
            <p:nvPr/>
          </p:nvCxnSpPr>
          <p:spPr bwMode="gray">
            <a:xfrm>
              <a:off x="0" y="4690751"/>
              <a:ext cx="7971416" cy="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gray">
            <a:xfrm>
              <a:off x="5667375" y="4690751"/>
              <a:ext cx="2304041" cy="0"/>
            </a:xfrm>
            <a:prstGeom prst="line">
              <a:avLst/>
            </a:prstGeom>
            <a:ln w="76200" cap="rnd">
              <a:solidFill>
                <a:srgbClr val="AB1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BRCM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5" y="5269924"/>
            <a:ext cx="1990725" cy="269778"/>
          </a:xfrm>
          <a:prstGeom prst="rect">
            <a:avLst/>
          </a:prstGeom>
        </p:spPr>
      </p:pic>
      <p:sp>
        <p:nvSpPr>
          <p:cNvPr id="10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11480" y="3408399"/>
            <a:ext cx="8686800" cy="1816100"/>
          </a:xfrm>
          <a:effectLst/>
        </p:spPr>
        <p:txBody>
          <a:bodyPr vert="horz" wrap="square" lIns="0" tIns="0" rIns="0" bIns="0" rtlCol="0" anchor="b">
            <a:noAutofit/>
          </a:bodyPr>
          <a:lstStyle>
            <a:lvl1pPr marL="0" indent="0">
              <a:lnSpc>
                <a:spcPct val="85000"/>
              </a:lnSpc>
              <a:buNone/>
              <a:defRPr lang="en-US" sz="4000" b="1" cap="none" baseline="0" dirty="0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54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3004" y="1371600"/>
            <a:ext cx="11365992" cy="1479379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7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3004" y="1600200"/>
            <a:ext cx="11365992" cy="1507079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ubtitle"/>
          <p:cNvSpPr>
            <a:spLocks noGrp="1"/>
          </p:cNvSpPr>
          <p:nvPr>
            <p:ph type="body" sz="quarter" idx="12"/>
          </p:nvPr>
        </p:nvSpPr>
        <p:spPr>
          <a:xfrm>
            <a:off x="413004" y="1005840"/>
            <a:ext cx="11365992" cy="332399"/>
          </a:xfrm>
        </p:spPr>
        <p:txBody>
          <a:bodyPr lIns="0" tIns="0" rIns="0" bIns="0"/>
          <a:lstStyle>
            <a:lvl1pPr marL="0" marR="0" indent="0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97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11480" y="1371600"/>
            <a:ext cx="5577840" cy="1479379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1480" y="551311"/>
            <a:ext cx="11365992" cy="3662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99632" y="1371600"/>
            <a:ext cx="5577840" cy="1479379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 marL="514350" indent="-227013">
              <a:buFont typeface="Arial" panose="020B0604020202020204" pitchFamily="34" charset="0"/>
              <a:buChar char="–"/>
              <a:defRPr/>
            </a:lvl2pPr>
            <a:lvl3pPr marL="857250" indent="-228600">
              <a:buFont typeface="Arial" panose="020B0604020202020204" pitchFamily="34" charset="0"/>
              <a:buChar char="–"/>
              <a:defRPr sz="1800"/>
            </a:lvl3pPr>
            <a:lvl4pPr marL="1143000" indent="-228600">
              <a:buFont typeface="Arial" panose="020B0604020202020204" pitchFamily="34" charset="0"/>
              <a:buChar char="–"/>
              <a:defRPr/>
            </a:lvl4pPr>
            <a:lvl5pPr marL="1428750" indent="-228600">
              <a:buFont typeface="Arial" panose="020B0604020202020204" pitchFamily="34" charset="0"/>
              <a:buChar char="–"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3004" y="551311"/>
            <a:ext cx="11365992" cy="3662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0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13004" y="551311"/>
            <a:ext cx="11365992" cy="36625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004" y="1371600"/>
            <a:ext cx="11365992" cy="1507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411480" y="6629400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fld id="{33A2A773-C618-4A5E-A908-2C5FB33DF7E5}" type="slidenum">
              <a:rPr lang="en-US" sz="800" smtClean="0">
                <a:solidFill>
                  <a:srgbClr val="4D4D4F"/>
                </a:solidFill>
                <a:cs typeface="Arial" pitchFamily="34" charset="0"/>
              </a:rPr>
              <a:pPr algn="l"/>
              <a:t>‹#›</a:t>
            </a:fld>
            <a:endParaRPr lang="en-US" sz="800" dirty="0" smtClean="0">
              <a:solidFill>
                <a:srgbClr val="4D4D4F"/>
              </a:solidFill>
              <a:cs typeface="Arial" pitchFamily="34" charset="0"/>
            </a:endParaRPr>
          </a:p>
        </p:txBody>
      </p:sp>
      <p:sp>
        <p:nvSpPr>
          <p:cNvPr id="14" name="Copyright"/>
          <p:cNvSpPr txBox="1">
            <a:spLocks/>
          </p:cNvSpPr>
          <p:nvPr/>
        </p:nvSpPr>
        <p:spPr>
          <a:xfrm>
            <a:off x="832766" y="6629400"/>
            <a:ext cx="4387420" cy="12311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800" dirty="0" smtClean="0">
                <a:solidFill>
                  <a:srgbClr val="4D4D4F"/>
                </a:solidFill>
              </a:rPr>
              <a:t>Broadcom Limited Proprietary and Confidential.  © 2016 Broadcom Limited.  All rights reserved. </a:t>
            </a:r>
            <a:endParaRPr lang="en-US" sz="800" dirty="0">
              <a:solidFill>
                <a:srgbClr val="4D4D4F"/>
              </a:solidFill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671014" y="6629400"/>
            <a:ext cx="27252" cy="123111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/>
            <a:r>
              <a:rPr lang="en-US" sz="800" dirty="0" smtClean="0">
                <a:solidFill>
                  <a:srgbClr val="4D4D4F"/>
                </a:solidFill>
                <a:cs typeface="Arial" pitchFamily="34" charset="0"/>
              </a:rPr>
              <a:t>|</a:t>
            </a:r>
          </a:p>
        </p:txBody>
      </p:sp>
      <p:pic>
        <p:nvPicPr>
          <p:cNvPr id="9" name="BRCM Logo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0" y="6511510"/>
            <a:ext cx="1511300" cy="204806"/>
          </a:xfrm>
          <a:prstGeom prst="rect">
            <a:avLst/>
          </a:prstGeom>
        </p:spPr>
      </p:pic>
      <p:grpSp>
        <p:nvGrpSpPr>
          <p:cNvPr id="4" name="Two-tone Red"/>
          <p:cNvGrpSpPr/>
          <p:nvPr/>
        </p:nvGrpSpPr>
        <p:grpSpPr bwMode="ltGray">
          <a:xfrm>
            <a:off x="0" y="0"/>
            <a:ext cx="12192000" cy="137160"/>
            <a:chOff x="0" y="0"/>
            <a:chExt cx="12192000" cy="137160"/>
          </a:xfrm>
        </p:grpSpPr>
        <p:sp>
          <p:nvSpPr>
            <p:cNvPr id="7" name="Rectangle 6"/>
            <p:cNvSpPr/>
            <p:nvPr/>
          </p:nvSpPr>
          <p:spPr bwMode="ltGray">
            <a:xfrm>
              <a:off x="0" y="0"/>
              <a:ext cx="12192000" cy="137160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10665070" y="0"/>
              <a:ext cx="1526930" cy="137160"/>
            </a:xfrm>
            <a:prstGeom prst="rect">
              <a:avLst/>
            </a:prstGeom>
            <a:solidFill>
              <a:srgbClr val="AB1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9376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6" r:id="rId2"/>
    <p:sldLayoutId id="2147484068" r:id="rId3"/>
    <p:sldLayoutId id="2147484079" r:id="rId4"/>
    <p:sldLayoutId id="2147484081" r:id="rId5"/>
    <p:sldLayoutId id="2147484034" r:id="rId6"/>
    <p:sldLayoutId id="2147484085" r:id="rId7"/>
    <p:sldLayoutId id="2147484086" r:id="rId8"/>
    <p:sldLayoutId id="2147484082" r:id="rId9"/>
    <p:sldLayoutId id="2147484083" r:id="rId10"/>
    <p:sldLayoutId id="2147484087" r:id="rId11"/>
    <p:sldLayoutId id="2147484088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marL="0" marR="0" indent="0" algn="l" defTabSz="914400" rtl="0" eaLnBrk="1" latinLnBrk="0" hangingPunct="1">
        <a:lnSpc>
          <a:spcPct val="85000"/>
        </a:lnSpc>
        <a:spcBef>
          <a:spcPct val="0"/>
        </a:spcBef>
        <a:spcAft>
          <a:spcPts val="0"/>
        </a:spcAft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14350" marR="0" indent="-227013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72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4300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87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0.png"/><Relationship Id="rId18" Type="http://schemas.openxmlformats.org/officeDocument/2006/relationships/image" Target="../media/image63.jpeg"/><Relationship Id="rId26" Type="http://schemas.microsoft.com/office/2007/relationships/hdphoto" Target="../media/hdphoto11.wdp"/><Relationship Id="rId3" Type="http://schemas.openxmlformats.org/officeDocument/2006/relationships/image" Target="../media/image43.png"/><Relationship Id="rId21" Type="http://schemas.openxmlformats.org/officeDocument/2006/relationships/image" Target="../media/image65.png"/><Relationship Id="rId7" Type="http://schemas.openxmlformats.org/officeDocument/2006/relationships/hyperlink" Target="http://www.google.com/url?sa=i&amp;rct=j&amp;q=&amp;esrc=s&amp;frm=1&amp;source=images&amp;cd=&amp;cad=rja&amp;uact=8&amp;docid=VFZC-s3vMGfqJM&amp;tbnid=WQuRTtXHSydXpM:&amp;ved=0CAUQjRw&amp;url=http://www.cisco.com/c/en/us/products/collaboration-endpoints/unified-ip-phone-8800-series/&amp;ei=hVK0U_G1KNGPyAT48ICgAg&amp;bvm=bv.70138588,d.aWw&amp;psig=AFQjCNFdtJdsmIrdFUGH74-a6xeJITffOw&amp;ust=1404412928847092" TargetMode="External"/><Relationship Id="rId12" Type="http://schemas.microsoft.com/office/2007/relationships/hdphoto" Target="../media/hdphoto5.wdp"/><Relationship Id="rId17" Type="http://schemas.microsoft.com/office/2007/relationships/hdphoto" Target="../media/hdphoto7.wdp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2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jpeg"/><Relationship Id="rId11" Type="http://schemas.openxmlformats.org/officeDocument/2006/relationships/image" Target="../media/image59.png"/><Relationship Id="rId24" Type="http://schemas.microsoft.com/office/2007/relationships/hdphoto" Target="../media/hdphoto10.wdp"/><Relationship Id="rId5" Type="http://schemas.microsoft.com/office/2007/relationships/hdphoto" Target="../media/hdphoto3.wdp"/><Relationship Id="rId15" Type="http://schemas.openxmlformats.org/officeDocument/2006/relationships/image" Target="../media/image61.jpeg"/><Relationship Id="rId23" Type="http://schemas.openxmlformats.org/officeDocument/2006/relationships/image" Target="../media/image66.png"/><Relationship Id="rId28" Type="http://schemas.microsoft.com/office/2007/relationships/hdphoto" Target="../media/hdphoto12.wdp"/><Relationship Id="rId10" Type="http://schemas.microsoft.com/office/2007/relationships/hdphoto" Target="../media/hdphoto4.wdp"/><Relationship Id="rId19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microsoft.com/office/2007/relationships/hdphoto" Target="../media/hdphoto6.wdp"/><Relationship Id="rId22" Type="http://schemas.microsoft.com/office/2007/relationships/hdphoto" Target="../media/hdphoto9.wdp"/><Relationship Id="rId27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jpeg"/><Relationship Id="rId11" Type="http://schemas.openxmlformats.org/officeDocument/2006/relationships/image" Target="../media/image43.png"/><Relationship Id="rId5" Type="http://schemas.openxmlformats.org/officeDocument/2006/relationships/image" Target="../media/image84.jpeg"/><Relationship Id="rId10" Type="http://schemas.openxmlformats.org/officeDocument/2006/relationships/image" Target="../media/image88.png"/><Relationship Id="rId4" Type="http://schemas.openxmlformats.org/officeDocument/2006/relationships/image" Target="../media/image83.jpeg"/><Relationship Id="rId9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jpeg"/><Relationship Id="rId11" Type="http://schemas.openxmlformats.org/officeDocument/2006/relationships/image" Target="../media/image43.png"/><Relationship Id="rId5" Type="http://schemas.openxmlformats.org/officeDocument/2006/relationships/image" Target="../media/image84.jpeg"/><Relationship Id="rId10" Type="http://schemas.openxmlformats.org/officeDocument/2006/relationships/image" Target="../media/image88.png"/><Relationship Id="rId4" Type="http://schemas.openxmlformats.org/officeDocument/2006/relationships/image" Target="../media/image83.jpeg"/><Relationship Id="rId9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1.e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jpeg"/><Relationship Id="rId3" Type="http://schemas.openxmlformats.org/officeDocument/2006/relationships/image" Target="../media/image12.jpe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93.jpe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9.png"/><Relationship Id="rId10" Type="http://schemas.openxmlformats.org/officeDocument/2006/relationships/image" Target="../media/image101.jpeg"/><Relationship Id="rId4" Type="http://schemas.openxmlformats.org/officeDocument/2006/relationships/image" Target="../media/image98.png"/><Relationship Id="rId9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96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hyperlink" Target="http://www.google.com/url?sa=i&amp;rct=j&amp;q=&amp;esrc=s&amp;frm=1&amp;source=images&amp;cd=&amp;cad=rja&amp;uact=8&amp;docid=CzY3KCumRIlSMM&amp;tbnid=IZ1BRKKZ0kMRAM:&amp;ved=0CAUQjRw&amp;url=http://pcsclite.alioth.debian.org/ccid/shouldwork.html&amp;ei=stPEU7ieFoij8QGGkYGABQ&amp;bvm=bv.70810081,d.b2U&amp;psig=AFQjCNEjCgRW-gLpqouUCBCRm9NyjC8Drw&amp;ust=1405494499433147" TargetMode="Externa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6.jpeg"/><Relationship Id="rId7" Type="http://schemas.openxmlformats.org/officeDocument/2006/relationships/image" Target="../media/image105.jpeg"/><Relationship Id="rId12" Type="http://schemas.openxmlformats.org/officeDocument/2006/relationships/image" Target="../media/image8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85.jpeg"/><Relationship Id="rId5" Type="http://schemas.openxmlformats.org/officeDocument/2006/relationships/hyperlink" Target="http://www.google.com/url?sa=i&amp;rct=j&amp;q=&amp;esrc=s&amp;frm=1&amp;source=images&amp;cd=&amp;cad=rja&amp;uact=8&amp;docid=CzY3KCumRIlSMM&amp;tbnid=IZ1BRKKZ0kMRAM:&amp;ved=0CAUQjRw&amp;url=http://pcsclite.alioth.debian.org/ccid/shouldwork.html&amp;ei=stPEU7ieFoij8QGGkYGABQ&amp;bvm=bv.70810081,d.b2U&amp;psig=AFQjCNEjCgRW-gLpqouUCBCRm9NyjC8Drw&amp;ust=1405494499433147" TargetMode="External"/><Relationship Id="rId10" Type="http://schemas.openxmlformats.org/officeDocument/2006/relationships/image" Target="../media/image100.jpeg"/><Relationship Id="rId4" Type="http://schemas.openxmlformats.org/officeDocument/2006/relationships/image" Target="../media/image103.pn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NULL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jpeg"/><Relationship Id="rId4" Type="http://schemas.openxmlformats.org/officeDocument/2006/relationships/image" Target="../media/image33.png"/><Relationship Id="rId9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1480" y="3620076"/>
            <a:ext cx="8046720" cy="1046440"/>
          </a:xfrm>
        </p:spPr>
        <p:txBody>
          <a:bodyPr/>
          <a:lstStyle/>
          <a:p>
            <a:r>
              <a:rPr lang="en-US" dirty="0" smtClean="0"/>
              <a:t>Compute and Connectivity (CCX)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1480" y="5628417"/>
            <a:ext cx="7452360" cy="282129"/>
          </a:xfrm>
        </p:spPr>
        <p:txBody>
          <a:bodyPr/>
          <a:lstStyle/>
          <a:p>
            <a:r>
              <a:rPr lang="en-US" dirty="0" smtClean="0"/>
              <a:t>June 2017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Satya Simha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152400" y="1371600"/>
            <a:ext cx="7086600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" y="476887"/>
            <a:ext cx="1238250" cy="16002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04800" y="3686466"/>
            <a:ext cx="1995227" cy="798090"/>
          </a:xfrm>
          <a:custGeom>
            <a:avLst/>
            <a:gdLst>
              <a:gd name="connsiteX0" fmla="*/ 0 w 1995227"/>
              <a:gd name="connsiteY0" fmla="*/ 0 h 798090"/>
              <a:gd name="connsiteX1" fmla="*/ 1596182 w 1995227"/>
              <a:gd name="connsiteY1" fmla="*/ 0 h 798090"/>
              <a:gd name="connsiteX2" fmla="*/ 1995227 w 1995227"/>
              <a:gd name="connsiteY2" fmla="*/ 399045 h 798090"/>
              <a:gd name="connsiteX3" fmla="*/ 1596182 w 1995227"/>
              <a:gd name="connsiteY3" fmla="*/ 798090 h 798090"/>
              <a:gd name="connsiteX4" fmla="*/ 0 w 1995227"/>
              <a:gd name="connsiteY4" fmla="*/ 798090 h 798090"/>
              <a:gd name="connsiteX5" fmla="*/ 0 w 1995227"/>
              <a:gd name="connsiteY5" fmla="*/ 0 h 7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5227" h="798090">
                <a:moveTo>
                  <a:pt x="0" y="0"/>
                </a:moveTo>
                <a:lnTo>
                  <a:pt x="1596182" y="0"/>
                </a:lnTo>
                <a:lnTo>
                  <a:pt x="1995227" y="399045"/>
                </a:lnTo>
                <a:lnTo>
                  <a:pt x="1596182" y="798090"/>
                </a:lnTo>
                <a:lnTo>
                  <a:pt x="0" y="7980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  <a:effectLst/>
          <a:scene3d>
            <a:camera prst="perspectiveRelaxed"/>
            <a:lightRig rig="threePt" dir="t"/>
          </a:scene3d>
          <a:sp3d extrusionH="317500" prstMaterial="dkEdge">
            <a:bevelT w="114300" prst="artDeco"/>
          </a:sp3d>
        </p:spPr>
        <p:txBody>
          <a:bodyPr spcFirstLastPara="0" vert="horz" wrap="square" lIns="218694" tIns="109347" rIns="254196" bIns="109347" numCol="1" spcCol="1270" anchor="ctr" anchorCtr="0">
            <a:noAutofit/>
          </a:bodyPr>
          <a:lstStyle/>
          <a:p>
            <a:pPr marL="0" marR="0" lvl="0" indent="0" algn="ctr" defTabSz="1822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00981" y="3686466"/>
            <a:ext cx="1995227" cy="798090"/>
          </a:xfrm>
          <a:custGeom>
            <a:avLst/>
            <a:gdLst>
              <a:gd name="connsiteX0" fmla="*/ 0 w 1995227"/>
              <a:gd name="connsiteY0" fmla="*/ 0 h 798090"/>
              <a:gd name="connsiteX1" fmla="*/ 1596182 w 1995227"/>
              <a:gd name="connsiteY1" fmla="*/ 0 h 798090"/>
              <a:gd name="connsiteX2" fmla="*/ 1995227 w 1995227"/>
              <a:gd name="connsiteY2" fmla="*/ 399045 h 798090"/>
              <a:gd name="connsiteX3" fmla="*/ 1596182 w 1995227"/>
              <a:gd name="connsiteY3" fmla="*/ 798090 h 798090"/>
              <a:gd name="connsiteX4" fmla="*/ 0 w 1995227"/>
              <a:gd name="connsiteY4" fmla="*/ 798090 h 798090"/>
              <a:gd name="connsiteX5" fmla="*/ 399045 w 1995227"/>
              <a:gd name="connsiteY5" fmla="*/ 399045 h 798090"/>
              <a:gd name="connsiteX6" fmla="*/ 0 w 1995227"/>
              <a:gd name="connsiteY6" fmla="*/ 0 h 7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227" h="798090">
                <a:moveTo>
                  <a:pt x="0" y="0"/>
                </a:moveTo>
                <a:lnTo>
                  <a:pt x="1596182" y="0"/>
                </a:lnTo>
                <a:lnTo>
                  <a:pt x="1995227" y="399045"/>
                </a:lnTo>
                <a:lnTo>
                  <a:pt x="1596182" y="798090"/>
                </a:lnTo>
                <a:lnTo>
                  <a:pt x="0" y="798090"/>
                </a:lnTo>
                <a:lnTo>
                  <a:pt x="399045" y="3990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  <a:effectLst/>
          <a:scene3d>
            <a:camera prst="perspectiveRelaxed"/>
            <a:lightRig rig="threePt" dir="t"/>
          </a:scene3d>
          <a:sp3d z="317500" extrusionH="317500" prstMaterial="dkEdge">
            <a:bevelT w="114300" prst="artDeco"/>
          </a:sp3d>
        </p:spPr>
        <p:txBody>
          <a:bodyPr spcFirstLastPara="0" vert="horz" wrap="square" lIns="539063" tIns="93345" rIns="445718" bIns="93345" numCol="1" spcCol="1270" anchor="ctr" anchorCtr="0">
            <a:noAutofit/>
          </a:bodyPr>
          <a:lstStyle/>
          <a:p>
            <a:pPr marL="0" marR="0" lvl="0" indent="0" algn="ctr" defTabSz="1555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497163" y="3686466"/>
            <a:ext cx="1995227" cy="798090"/>
          </a:xfrm>
          <a:custGeom>
            <a:avLst/>
            <a:gdLst>
              <a:gd name="connsiteX0" fmla="*/ 0 w 1995227"/>
              <a:gd name="connsiteY0" fmla="*/ 0 h 798090"/>
              <a:gd name="connsiteX1" fmla="*/ 1596182 w 1995227"/>
              <a:gd name="connsiteY1" fmla="*/ 0 h 798090"/>
              <a:gd name="connsiteX2" fmla="*/ 1995227 w 1995227"/>
              <a:gd name="connsiteY2" fmla="*/ 399045 h 798090"/>
              <a:gd name="connsiteX3" fmla="*/ 1596182 w 1995227"/>
              <a:gd name="connsiteY3" fmla="*/ 798090 h 798090"/>
              <a:gd name="connsiteX4" fmla="*/ 0 w 1995227"/>
              <a:gd name="connsiteY4" fmla="*/ 798090 h 798090"/>
              <a:gd name="connsiteX5" fmla="*/ 399045 w 1995227"/>
              <a:gd name="connsiteY5" fmla="*/ 399045 h 798090"/>
              <a:gd name="connsiteX6" fmla="*/ 0 w 1995227"/>
              <a:gd name="connsiteY6" fmla="*/ 0 h 7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227" h="798090">
                <a:moveTo>
                  <a:pt x="0" y="0"/>
                </a:moveTo>
                <a:lnTo>
                  <a:pt x="1596182" y="0"/>
                </a:lnTo>
                <a:lnTo>
                  <a:pt x="1995227" y="399045"/>
                </a:lnTo>
                <a:lnTo>
                  <a:pt x="1596182" y="798090"/>
                </a:lnTo>
                <a:lnTo>
                  <a:pt x="0" y="798090"/>
                </a:lnTo>
                <a:lnTo>
                  <a:pt x="399045" y="3990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  <a:effectLst/>
          <a:scene3d>
            <a:camera prst="perspectiveRelaxed"/>
            <a:lightRig rig="threePt" dir="t"/>
          </a:scene3d>
          <a:sp3d z="635000" extrusionH="317500" prstMaterial="dkEdge">
            <a:bevelT w="114300" prst="artDeco"/>
          </a:sp3d>
        </p:spPr>
        <p:txBody>
          <a:bodyPr spcFirstLastPara="0" vert="horz" wrap="square" lIns="539063" tIns="93345" rIns="445718" bIns="93345" numCol="1" spcCol="1270" anchor="ctr" anchorCtr="0">
            <a:noAutofit/>
          </a:bodyPr>
          <a:lstStyle/>
          <a:p>
            <a:pPr marL="0" marR="0" lvl="0" indent="0" algn="ctr" defTabSz="15557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093345" y="3686466"/>
            <a:ext cx="1995227" cy="798090"/>
          </a:xfrm>
          <a:custGeom>
            <a:avLst/>
            <a:gdLst>
              <a:gd name="connsiteX0" fmla="*/ 0 w 1995227"/>
              <a:gd name="connsiteY0" fmla="*/ 0 h 798090"/>
              <a:gd name="connsiteX1" fmla="*/ 1596182 w 1995227"/>
              <a:gd name="connsiteY1" fmla="*/ 0 h 798090"/>
              <a:gd name="connsiteX2" fmla="*/ 1995227 w 1995227"/>
              <a:gd name="connsiteY2" fmla="*/ 399045 h 798090"/>
              <a:gd name="connsiteX3" fmla="*/ 1596182 w 1995227"/>
              <a:gd name="connsiteY3" fmla="*/ 798090 h 798090"/>
              <a:gd name="connsiteX4" fmla="*/ 0 w 1995227"/>
              <a:gd name="connsiteY4" fmla="*/ 798090 h 798090"/>
              <a:gd name="connsiteX5" fmla="*/ 399045 w 1995227"/>
              <a:gd name="connsiteY5" fmla="*/ 399045 h 798090"/>
              <a:gd name="connsiteX6" fmla="*/ 0 w 1995227"/>
              <a:gd name="connsiteY6" fmla="*/ 0 h 7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227" h="798090">
                <a:moveTo>
                  <a:pt x="0" y="0"/>
                </a:moveTo>
                <a:lnTo>
                  <a:pt x="1596182" y="0"/>
                </a:lnTo>
                <a:lnTo>
                  <a:pt x="1995227" y="399045"/>
                </a:lnTo>
                <a:lnTo>
                  <a:pt x="1596182" y="798090"/>
                </a:lnTo>
                <a:lnTo>
                  <a:pt x="0" y="798090"/>
                </a:lnTo>
                <a:lnTo>
                  <a:pt x="399045" y="3990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  <a:effectLst/>
          <a:scene3d>
            <a:camera prst="perspectiveRelaxed"/>
            <a:lightRig rig="threePt" dir="t"/>
          </a:scene3d>
          <a:sp3d z="952500" extrusionH="317500" prstMaterial="dkEdge">
            <a:bevelT w="114300" prst="artDeco"/>
          </a:sp3d>
        </p:spPr>
        <p:txBody>
          <a:bodyPr spcFirstLastPara="0" vert="horz" wrap="square" lIns="563066" tIns="109347" rIns="453719" bIns="109347" numCol="1" spcCol="1270" anchor="ctr" anchorCtr="0">
            <a:noAutofit/>
          </a:bodyPr>
          <a:lstStyle/>
          <a:p>
            <a:pPr marL="0" marR="0" lvl="0" indent="0" algn="ctr" defTabSz="18224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4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2000" y="3249614"/>
            <a:ext cx="914400" cy="914400"/>
            <a:chOff x="2133600" y="2879858"/>
            <a:chExt cx="914400" cy="914400"/>
          </a:xfrm>
        </p:grpSpPr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2133600" y="2879858"/>
              <a:ext cx="91440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" prst="convex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b" anchorCtr="0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NorthStar</a:t>
              </a:r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478" y="3102864"/>
              <a:ext cx="670644" cy="9144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509773" y="4846320"/>
            <a:ext cx="1090427" cy="13003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 smtClean="0">
                <a:latin typeface="Arial Black" panose="020B0A04020102020204" pitchFamily="34" charset="0"/>
              </a:rPr>
              <a:t>5000 DMIPS</a:t>
            </a:r>
          </a:p>
          <a:p>
            <a:pPr>
              <a:spcBef>
                <a:spcPts val="300"/>
              </a:spcBef>
            </a:pPr>
            <a:r>
              <a:rPr lang="en-US" sz="1200" b="1" dirty="0" smtClean="0">
                <a:latin typeface="Calibri" panose="020F0502020204030204" pitchFamily="34" charset="0"/>
              </a:rPr>
              <a:t>2-core Cortex-A9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Integrated Switch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Integrated PHYs</a:t>
            </a:r>
          </a:p>
          <a:p>
            <a:pPr>
              <a:spcBef>
                <a:spcPts val="300"/>
              </a:spcBef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In Production</a:t>
            </a:r>
          </a:p>
          <a:p>
            <a:pPr>
              <a:spcBef>
                <a:spcPts val="300"/>
              </a:spcBef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12013" y="4846320"/>
            <a:ext cx="1090427" cy="13003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 smtClean="0">
                <a:latin typeface="Arial Black" panose="020B0A04020102020204" pitchFamily="34" charset="0"/>
              </a:rPr>
              <a:t>7000 DMIPS</a:t>
            </a:r>
          </a:p>
          <a:p>
            <a:pPr>
              <a:spcBef>
                <a:spcPts val="300"/>
              </a:spcBef>
            </a:pPr>
            <a:r>
              <a:rPr lang="en-US" sz="1200" b="1" dirty="0" smtClean="0">
                <a:latin typeface="Calibri" panose="020F0502020204030204" pitchFamily="34" charset="0"/>
              </a:rPr>
              <a:t>2-core Cortex-A9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Integrated Switch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Integrated PHYs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2G Crypto</a:t>
            </a:r>
          </a:p>
          <a:p>
            <a:pPr>
              <a:spcBef>
                <a:spcPts val="300"/>
              </a:spcBef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In Production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43222" y="4846320"/>
            <a:ext cx="1162178" cy="152349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 smtClean="0">
                <a:latin typeface="Arial Black" panose="020B0A04020102020204" pitchFamily="34" charset="0"/>
              </a:rPr>
              <a:t>34,000 DMIPS</a:t>
            </a:r>
          </a:p>
          <a:p>
            <a:pPr>
              <a:spcBef>
                <a:spcPts val="300"/>
              </a:spcBef>
            </a:pPr>
            <a:r>
              <a:rPr lang="en-US" sz="1200" b="1" dirty="0" smtClean="0">
                <a:latin typeface="Calibri" panose="020F0502020204030204" pitchFamily="34" charset="0"/>
              </a:rPr>
              <a:t>4-core Cortex-A57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10G XFI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16G  Crypto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Hardware </a:t>
            </a:r>
            <a:r>
              <a:rPr lang="en-US" sz="1200" dirty="0" err="1" smtClean="0">
                <a:latin typeface="Calibri" panose="020F0502020204030204" pitchFamily="34" charset="0"/>
              </a:rPr>
              <a:t>QoS</a:t>
            </a:r>
            <a:endParaRPr lang="en-US" sz="1200" dirty="0" smtClean="0">
              <a:latin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HW Virtualization</a:t>
            </a:r>
          </a:p>
          <a:p>
            <a:pPr>
              <a:spcBef>
                <a:spcPts val="300"/>
              </a:spcBef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38800" y="4846320"/>
            <a:ext cx="1264770" cy="152349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300"/>
              </a:spcBef>
            </a:pPr>
            <a:r>
              <a:rPr lang="en-US" sz="1200" dirty="0" smtClean="0">
                <a:latin typeface="Arial Black" panose="020B0A04020102020204" pitchFamily="34" charset="0"/>
              </a:rPr>
              <a:t>120,000 DMIPS</a:t>
            </a:r>
          </a:p>
          <a:p>
            <a:pPr>
              <a:spcBef>
                <a:spcPts val="300"/>
              </a:spcBef>
            </a:pPr>
            <a:r>
              <a:rPr lang="en-US" sz="1200" b="1" dirty="0">
                <a:latin typeface="Calibri" panose="020F0502020204030204" pitchFamily="34" charset="0"/>
              </a:rPr>
              <a:t>8</a:t>
            </a:r>
            <a:r>
              <a:rPr lang="en-US" sz="1200" b="1" dirty="0" smtClean="0">
                <a:latin typeface="Calibri" panose="020F0502020204030204" pitchFamily="34" charset="0"/>
              </a:rPr>
              <a:t>-core Cortex-A72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10G, 25G, 50G 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90G Crypto</a:t>
            </a: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Hardware </a:t>
            </a:r>
            <a:r>
              <a:rPr lang="en-US" sz="1200" dirty="0" err="1" smtClean="0">
                <a:latin typeface="Calibri" panose="020F0502020204030204" pitchFamily="34" charset="0"/>
              </a:rPr>
              <a:t>QoS</a:t>
            </a:r>
            <a:endParaRPr lang="en-US" sz="1200" dirty="0" smtClean="0">
              <a:latin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1200" dirty="0" smtClean="0">
                <a:latin typeface="Calibri" panose="020F0502020204030204" pitchFamily="34" charset="0"/>
              </a:rPr>
              <a:t>HW Virtualization</a:t>
            </a:r>
          </a:p>
          <a:p>
            <a:pPr>
              <a:spcBef>
                <a:spcPts val="300"/>
              </a:spcBef>
            </a:pPr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Sampling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900981" y="4846320"/>
            <a:ext cx="0" cy="1554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57600" y="4846320"/>
            <a:ext cx="0" cy="1554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10200" y="4846320"/>
            <a:ext cx="0" cy="1554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166819" y="4846320"/>
            <a:ext cx="0" cy="1554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369794" y="2847780"/>
            <a:ext cx="914400" cy="914400"/>
            <a:chOff x="2133600" y="2879858"/>
            <a:chExt cx="914400" cy="914400"/>
          </a:xfrm>
        </p:grpSpPr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2133600" y="2879858"/>
              <a:ext cx="91440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" prst="convex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b" anchorCtr="0"/>
            <a:lstStyle/>
            <a:p>
              <a:pPr algn="ctr"/>
              <a:r>
                <a:rPr lang="en-US" sz="1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NorthStar+</a:t>
              </a:r>
              <a:endPara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478" y="3102864"/>
              <a:ext cx="670644" cy="91440"/>
            </a:xfrm>
            <a:prstGeom prst="rect">
              <a:avLst/>
            </a:prstGeom>
          </p:spPr>
        </p:pic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3733800" y="2350770"/>
            <a:ext cx="1188720" cy="1188720"/>
            <a:chOff x="2133600" y="2879858"/>
            <a:chExt cx="914400" cy="914400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>
            <a:xfrm>
              <a:off x="2133600" y="2879858"/>
              <a:ext cx="91440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" prst="convex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b" anchorCtr="0"/>
            <a:lstStyle/>
            <a:p>
              <a:pPr algn="ctr"/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NorthStar2</a:t>
              </a: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478" y="3102864"/>
              <a:ext cx="670644" cy="91440"/>
            </a:xfrm>
            <a:prstGeom prst="rect">
              <a:avLst/>
            </a:prstGeom>
          </p:spPr>
        </p:pic>
      </p:grp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5466194" y="1942338"/>
            <a:ext cx="1280160" cy="1280160"/>
            <a:chOff x="2133600" y="2879858"/>
            <a:chExt cx="914400" cy="914400"/>
          </a:xfrm>
        </p:grpSpPr>
        <p:sp>
          <p:nvSpPr>
            <p:cNvPr id="46" name="Rectangle 45"/>
            <p:cNvSpPr>
              <a:spLocks noChangeAspect="1"/>
            </p:cNvSpPr>
            <p:nvPr/>
          </p:nvSpPr>
          <p:spPr>
            <a:xfrm>
              <a:off x="2133600" y="2879858"/>
              <a:ext cx="91440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3500" prst="convex"/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74320" rtlCol="0" anchor="b" anchorCtr="0"/>
            <a:lstStyle/>
            <a:p>
              <a:pPr algn="ctr"/>
              <a:r>
                <a:rPr 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Stingray</a:t>
              </a:r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478" y="3102864"/>
              <a:ext cx="670644" cy="9144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14441" y="2680897"/>
            <a:ext cx="809517" cy="46935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BCM53012</a:t>
            </a:r>
          </a:p>
          <a:p>
            <a:pPr>
              <a:spcBef>
                <a:spcPts val="300"/>
              </a:spcBef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BCM53016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455058" y="2297576"/>
            <a:ext cx="809517" cy="46935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BCM5862x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BCM5852x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23401" y="1779867"/>
            <a:ext cx="809517" cy="46935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BCM58712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BCM58713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86199" y="1564423"/>
            <a:ext cx="809517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BCM58732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1054986" y="551311"/>
            <a:ext cx="10724010" cy="366254"/>
          </a:xfrm>
        </p:spPr>
        <p:txBody>
          <a:bodyPr/>
          <a:lstStyle/>
          <a:p>
            <a:r>
              <a:rPr lang="en-US" dirty="0" smtClean="0"/>
              <a:t>StrataGX </a:t>
            </a:r>
            <a:r>
              <a:rPr lang="en-US" dirty="0" err="1" smtClean="0"/>
              <a:t>Comms</a:t>
            </a:r>
            <a:r>
              <a:rPr lang="en-US" dirty="0" smtClean="0"/>
              <a:t> SoC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91905" y="4426601"/>
            <a:ext cx="662041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1 GHz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426205" y="4150567"/>
            <a:ext cx="867225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1.4 GHz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97138" y="3913242"/>
            <a:ext cx="662041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2 GHz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75253" y="3651380"/>
            <a:ext cx="662041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3 GHz</a:t>
            </a:r>
          </a:p>
        </p:txBody>
      </p:sp>
      <p:sp>
        <p:nvSpPr>
          <p:cNvPr id="60" name="Down Arrow Callout 59"/>
          <p:cNvSpPr/>
          <p:nvPr/>
        </p:nvSpPr>
        <p:spPr>
          <a:xfrm>
            <a:off x="7543800" y="1371600"/>
            <a:ext cx="1828800" cy="1452464"/>
          </a:xfrm>
          <a:prstGeom prst="downArrowCallout">
            <a:avLst>
              <a:gd name="adj1" fmla="val 20182"/>
              <a:gd name="adj2" fmla="val 25000"/>
              <a:gd name="adj3" fmla="val 16970"/>
              <a:gd name="adj4" fmla="val 64977"/>
            </a:avLst>
          </a:prstGeom>
          <a:solidFill>
            <a:srgbClr val="E4B5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Control &amp; Data Plane Processing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7543800" y="2824064"/>
            <a:ext cx="1828800" cy="3729136"/>
          </a:xfrm>
          <a:prstGeom prst="roundRect">
            <a:avLst>
              <a:gd name="adj" fmla="val 8975"/>
            </a:avLst>
          </a:prstGeom>
          <a:solidFill>
            <a:srgbClr val="7CB6CA"/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Line Cards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Ent. Routers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SMB Routers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Microwave Backhaul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Service Providers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Ent. Switches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Data Centers</a:t>
            </a:r>
          </a:p>
        </p:txBody>
      </p:sp>
      <p:sp>
        <p:nvSpPr>
          <p:cNvPr id="82" name="Cloud Callout 81"/>
          <p:cNvSpPr/>
          <p:nvPr/>
        </p:nvSpPr>
        <p:spPr>
          <a:xfrm>
            <a:off x="9829800" y="1386805"/>
            <a:ext cx="2057400" cy="1145450"/>
          </a:xfrm>
          <a:prstGeom prst="cloudCallout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Target Customers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9601200" y="2853533"/>
            <a:ext cx="2362200" cy="3729136"/>
          </a:xfrm>
          <a:prstGeom prst="roundRect">
            <a:avLst>
              <a:gd name="adj" fmla="val 8975"/>
            </a:avLst>
          </a:prstGeom>
          <a:solidFill>
            <a:srgbClr val="E4B50A"/>
          </a:solidFill>
          <a:ln w="31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PPC to ARM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XLP to ARM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panose="020F0502020204030204" pitchFamily="34" charset="0"/>
              </a:rPr>
              <a:t>Using CSG Switches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16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614466" y="979240"/>
            <a:ext cx="3429000" cy="5116759"/>
          </a:xfrm>
          <a:prstGeom prst="rect">
            <a:avLst/>
          </a:prstGeom>
          <a:solidFill>
            <a:srgbClr val="92D050">
              <a:alpha val="30000"/>
            </a:srgb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Application – Control Plane Processing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490564" y="1521588"/>
            <a:ext cx="1280160" cy="1280160"/>
            <a:chOff x="2971800" y="1940133"/>
            <a:chExt cx="1280160" cy="1280160"/>
          </a:xfrm>
        </p:grpSpPr>
        <p:sp>
          <p:nvSpPr>
            <p:cNvPr id="37" name="Rounded Rectangle 36"/>
            <p:cNvSpPr/>
            <p:nvPr/>
          </p:nvSpPr>
          <p:spPr>
            <a:xfrm>
              <a:off x="2971800" y="1940133"/>
              <a:ext cx="1280160" cy="1280160"/>
            </a:xfrm>
            <a:prstGeom prst="roundRect">
              <a:avLst>
                <a:gd name="adj" fmla="val 305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2880" rtlCol="0" anchor="b" anchorCtr="1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b="1" dirty="0" smtClean="0">
                  <a:latin typeface="Calibri" panose="020F0502020204030204" pitchFamily="34" charset="0"/>
                </a:rPr>
                <a:t>NorthStar2</a:t>
              </a:r>
            </a:p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b="1" dirty="0" smtClean="0">
                  <a:latin typeface="Calibri" panose="020F0502020204030204" pitchFamily="34" charset="0"/>
                </a:rPr>
                <a:t>4-core A57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392" y="2148842"/>
              <a:ext cx="950976" cy="129662"/>
            </a:xfrm>
            <a:prstGeom prst="rect">
              <a:avLst/>
            </a:prstGeom>
          </p:spPr>
        </p:pic>
      </p:grp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9414820" y="3132225"/>
            <a:ext cx="1429788" cy="1371600"/>
            <a:chOff x="2971800" y="1944349"/>
            <a:chExt cx="1280160" cy="1280160"/>
          </a:xfrm>
        </p:grpSpPr>
        <p:sp>
          <p:nvSpPr>
            <p:cNvPr id="35" name="Rounded Rectangle 34"/>
            <p:cNvSpPr/>
            <p:nvPr/>
          </p:nvSpPr>
          <p:spPr>
            <a:xfrm>
              <a:off x="2971800" y="1944349"/>
              <a:ext cx="1280160" cy="1280160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5760" rtlCol="0" anchor="b" anchorCtr="1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b="1" dirty="0" smtClean="0">
                  <a:latin typeface="Calibri" panose="020F0502020204030204" pitchFamily="34" charset="0"/>
                </a:rPr>
                <a:t>Firebolt5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392" y="2148842"/>
              <a:ext cx="950976" cy="12966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>
          <a:xfrm>
            <a:off x="9871564" y="2773411"/>
            <a:ext cx="0" cy="385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328764" y="2773411"/>
            <a:ext cx="0" cy="385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149017" y="4965228"/>
            <a:ext cx="724797" cy="731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54" name="Rectangle 53"/>
          <p:cNvSpPr/>
          <p:nvPr/>
        </p:nvSpPr>
        <p:spPr>
          <a:xfrm>
            <a:off x="10239130" y="4913143"/>
            <a:ext cx="724797" cy="731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0324203" y="4849153"/>
            <a:ext cx="724797" cy="731520"/>
            <a:chOff x="2971800" y="1945710"/>
            <a:chExt cx="1280160" cy="1280160"/>
          </a:xfrm>
        </p:grpSpPr>
        <p:sp>
          <p:nvSpPr>
            <p:cNvPr id="33" name="Rounded Rectangle 32"/>
            <p:cNvSpPr/>
            <p:nvPr/>
          </p:nvSpPr>
          <p:spPr>
            <a:xfrm>
              <a:off x="2971800" y="1945710"/>
              <a:ext cx="1280160" cy="1280160"/>
            </a:xfrm>
            <a:prstGeom prst="roundRect">
              <a:avLst>
                <a:gd name="adj" fmla="val 213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900" b="1" dirty="0" smtClean="0">
                  <a:latin typeface="Calibri" panose="020F0502020204030204" pitchFamily="34" charset="0"/>
                </a:rPr>
                <a:t>BCM84868</a:t>
              </a:r>
            </a:p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900" b="1" dirty="0" smtClean="0">
                <a:latin typeface="Calibri" panose="020F0502020204030204" pitchFamily="34" charset="0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392" y="2148842"/>
              <a:ext cx="950976" cy="129662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>
            <a:off x="10656434" y="4495800"/>
            <a:ext cx="0" cy="385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14819" y="2882927"/>
            <a:ext cx="387927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latin typeface="Calibri" panose="020F0502020204030204" pitchFamily="34" charset="0"/>
              </a:rPr>
              <a:t>SGMII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2168" y="2882927"/>
            <a:ext cx="282129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latin typeface="Calibri" panose="020F0502020204030204" pitchFamily="34" charset="0"/>
              </a:rPr>
              <a:t>PCIe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34728" y="1320255"/>
            <a:ext cx="789575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Host CPU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0770724" y="1730297"/>
            <a:ext cx="506876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1242431" y="1575237"/>
            <a:ext cx="609600" cy="307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DDR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0770724" y="2120856"/>
            <a:ext cx="506876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1242431" y="1965796"/>
            <a:ext cx="609600" cy="307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Flash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0770724" y="2498879"/>
            <a:ext cx="506876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1242431" y="2320234"/>
            <a:ext cx="609600" cy="3074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RJ45 MGMT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0841721" y="4114800"/>
            <a:ext cx="550838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1383767" y="4113370"/>
            <a:ext cx="0" cy="13673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204505" y="5508585"/>
            <a:ext cx="407163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latin typeface="Calibri" panose="020F0502020204030204" pitchFamily="34" charset="0"/>
              </a:rPr>
              <a:t>QSFP+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10823229" y="3824044"/>
            <a:ext cx="982568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1805797" y="3824044"/>
            <a:ext cx="0" cy="14915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556237" y="5315969"/>
            <a:ext cx="407163" cy="1661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latin typeface="Calibri" panose="020F0502020204030204" pitchFamily="34" charset="0"/>
              </a:rPr>
              <a:t>QSFP+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082217" y="4983480"/>
            <a:ext cx="724797" cy="731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63" name="Rectangle 62"/>
          <p:cNvSpPr/>
          <p:nvPr/>
        </p:nvSpPr>
        <p:spPr>
          <a:xfrm>
            <a:off x="9172330" y="4931395"/>
            <a:ext cx="724797" cy="731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9257403" y="4867405"/>
            <a:ext cx="724797" cy="731520"/>
            <a:chOff x="2971800" y="1945710"/>
            <a:chExt cx="1280160" cy="1280160"/>
          </a:xfrm>
        </p:grpSpPr>
        <p:sp>
          <p:nvSpPr>
            <p:cNvPr id="65" name="Rounded Rectangle 64"/>
            <p:cNvSpPr/>
            <p:nvPr/>
          </p:nvSpPr>
          <p:spPr>
            <a:xfrm>
              <a:off x="2971800" y="1945710"/>
              <a:ext cx="1280160" cy="1280160"/>
            </a:xfrm>
            <a:prstGeom prst="roundRect">
              <a:avLst>
                <a:gd name="adj" fmla="val 213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900" b="1" dirty="0" smtClean="0">
                  <a:latin typeface="Calibri" panose="020F0502020204030204" pitchFamily="34" charset="0"/>
                </a:rPr>
                <a:t>BCM64920</a:t>
              </a:r>
            </a:p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900" b="1" dirty="0" smtClean="0">
                <a:latin typeface="Calibri" panose="020F0502020204030204" pitchFamily="34" charset="0"/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392" y="2148842"/>
              <a:ext cx="950976" cy="129662"/>
            </a:xfrm>
            <a:prstGeom prst="rect">
              <a:avLst/>
            </a:prstGeom>
          </p:spPr>
        </p:pic>
      </p:grpSp>
      <p:cxnSp>
        <p:nvCxnSpPr>
          <p:cNvPr id="70" name="Straight Connector 69"/>
          <p:cNvCxnSpPr/>
          <p:nvPr/>
        </p:nvCxnSpPr>
        <p:spPr>
          <a:xfrm>
            <a:off x="9629454" y="4482173"/>
            <a:ext cx="0" cy="385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934509" y="1828800"/>
            <a:ext cx="6391175" cy="3978303"/>
            <a:chOff x="934836" y="1880145"/>
            <a:chExt cx="6391175" cy="3978303"/>
          </a:xfrm>
        </p:grpSpPr>
        <p:grpSp>
          <p:nvGrpSpPr>
            <p:cNvPr id="73" name="Group 72"/>
            <p:cNvGrpSpPr/>
            <p:nvPr/>
          </p:nvGrpSpPr>
          <p:grpSpPr>
            <a:xfrm>
              <a:off x="2263151" y="1944021"/>
              <a:ext cx="2743200" cy="2743200"/>
              <a:chOff x="3236752" y="2128357"/>
              <a:chExt cx="2743200" cy="27432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balanced" dir="t"/>
            </a:scene3d>
          </p:grpSpPr>
          <p:sp>
            <p:nvSpPr>
              <p:cNvPr id="74" name="Block Arc 73"/>
              <p:cNvSpPr/>
              <p:nvPr/>
            </p:nvSpPr>
            <p:spPr>
              <a:xfrm>
                <a:off x="3236752" y="2128357"/>
                <a:ext cx="2743200" cy="2743200"/>
              </a:xfrm>
              <a:prstGeom prst="blockArc">
                <a:avLst>
                  <a:gd name="adj1" fmla="val 16189584"/>
                  <a:gd name="adj2" fmla="val 55555"/>
                  <a:gd name="adj3" fmla="val 12151"/>
                </a:avLst>
              </a:prstGeom>
              <a:ln w="57150">
                <a:solidFill>
                  <a:schemeClr val="bg1"/>
                </a:solidFill>
              </a:ln>
              <a:sp3d extrusionH="254000" prstMaterial="dkEdge">
                <a:bevelT w="139700" prst="cross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74"/>
              <p:cNvSpPr/>
              <p:nvPr/>
            </p:nvSpPr>
            <p:spPr>
              <a:xfrm rot="5400000" flipV="1">
                <a:off x="3236752" y="2128357"/>
                <a:ext cx="2743200" cy="2743200"/>
              </a:xfrm>
              <a:prstGeom prst="blockArc">
                <a:avLst>
                  <a:gd name="adj1" fmla="val 16189584"/>
                  <a:gd name="adj2" fmla="val 55555"/>
                  <a:gd name="adj3" fmla="val 12151"/>
                </a:avLst>
              </a:prstGeom>
              <a:ln w="57150">
                <a:solidFill>
                  <a:schemeClr val="bg1"/>
                </a:solidFill>
              </a:ln>
              <a:sp3d extrusionH="254000" prstMaterial="dkEdge">
                <a:bevelT w="139700" prst="cross"/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75"/>
              <p:cNvSpPr/>
              <p:nvPr/>
            </p:nvSpPr>
            <p:spPr>
              <a:xfrm rot="16200000">
                <a:off x="3236752" y="2128357"/>
                <a:ext cx="2743200" cy="2743200"/>
              </a:xfrm>
              <a:prstGeom prst="blockArc">
                <a:avLst>
                  <a:gd name="adj1" fmla="val 16189584"/>
                  <a:gd name="adj2" fmla="val 55555"/>
                  <a:gd name="adj3" fmla="val 12151"/>
                </a:avLst>
              </a:prstGeom>
              <a:ln w="57150">
                <a:solidFill>
                  <a:schemeClr val="bg1"/>
                </a:solidFill>
              </a:ln>
              <a:sp3d extrusionH="254000" prstMaterial="dkEdge">
                <a:bevelT w="139700" prst="cross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Block Arc 76"/>
              <p:cNvSpPr/>
              <p:nvPr/>
            </p:nvSpPr>
            <p:spPr>
              <a:xfrm flipV="1">
                <a:off x="3236752" y="2128357"/>
                <a:ext cx="2743200" cy="2743200"/>
              </a:xfrm>
              <a:prstGeom prst="blockArc">
                <a:avLst>
                  <a:gd name="adj1" fmla="val 16189584"/>
                  <a:gd name="adj2" fmla="val 55555"/>
                  <a:gd name="adj3" fmla="val 12151"/>
                </a:avLst>
              </a:prstGeom>
              <a:ln w="57150">
                <a:solidFill>
                  <a:schemeClr val="bg1"/>
                </a:solidFill>
              </a:ln>
              <a:sp3d extrusionH="254000" prstMaterial="dkEdge">
                <a:bevelT w="139700" prst="cross"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Oval 77"/>
            <p:cNvSpPr/>
            <p:nvPr/>
          </p:nvSpPr>
          <p:spPr>
            <a:xfrm>
              <a:off x="4455614" y="277222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4501334" y="3807425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670297" y="2783409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735731" y="3854264"/>
              <a:ext cx="91440" cy="914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4576362" y="2197483"/>
              <a:ext cx="1718345" cy="605545"/>
              <a:chOff x="4217813" y="2789165"/>
              <a:chExt cx="1718345" cy="605545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V="1">
                <a:off x="4217813" y="2789165"/>
                <a:ext cx="632280" cy="6055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4850093" y="2789165"/>
                <a:ext cx="108606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311549" y="1882282"/>
              <a:ext cx="165045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b="1" dirty="0" smtClean="0">
                  <a:latin typeface="Calibri" panose="020F0502020204030204" pitchFamily="34" charset="0"/>
                </a:rPr>
                <a:t>Target Switches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311549" y="2251958"/>
              <a:ext cx="2014462" cy="1854354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Avenger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Firebolt5, Maverick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Tomahawk2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Trident2+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Qumran-AX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Ramon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 flipH="1">
              <a:off x="945469" y="2192016"/>
              <a:ext cx="1718345" cy="605545"/>
              <a:chOff x="4217813" y="2789165"/>
              <a:chExt cx="1718345" cy="605545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V="1">
                <a:off x="4217813" y="2789165"/>
                <a:ext cx="632280" cy="6055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4850093" y="2789165"/>
                <a:ext cx="108606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934836" y="1880145"/>
              <a:ext cx="197118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b="1" dirty="0" smtClean="0">
                  <a:latin typeface="Calibri" panose="020F0502020204030204" pitchFamily="34" charset="0"/>
                </a:rPr>
                <a:t>Sample Customers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4836" y="2249821"/>
              <a:ext cx="871008" cy="122341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Brocade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Ericsson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ZTE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Nokia</a:t>
              </a:r>
            </a:p>
          </p:txBody>
        </p:sp>
        <p:grpSp>
          <p:nvGrpSpPr>
            <p:cNvPr id="94" name="Group 93"/>
            <p:cNvGrpSpPr/>
            <p:nvPr/>
          </p:nvGrpSpPr>
          <p:grpSpPr>
            <a:xfrm flipV="1">
              <a:off x="4599801" y="4007569"/>
              <a:ext cx="1718345" cy="605545"/>
              <a:chOff x="4217813" y="2789165"/>
              <a:chExt cx="1718345" cy="605545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4217813" y="2789165"/>
                <a:ext cx="632280" cy="6055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4850093" y="2789165"/>
                <a:ext cx="108606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/>
            <p:cNvGrpSpPr/>
            <p:nvPr/>
          </p:nvGrpSpPr>
          <p:grpSpPr>
            <a:xfrm flipH="1" flipV="1">
              <a:off x="1013222" y="4007569"/>
              <a:ext cx="1718345" cy="605545"/>
              <a:chOff x="4217813" y="2789165"/>
              <a:chExt cx="1718345" cy="605545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 flipV="1">
                <a:off x="4217813" y="2789165"/>
                <a:ext cx="632280" cy="6055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4850093" y="2789165"/>
                <a:ext cx="108606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950386" y="4227993"/>
              <a:ext cx="10131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b="1" dirty="0" smtClean="0">
                  <a:latin typeface="Calibri" panose="020F0502020204030204" pitchFamily="34" charset="0"/>
                </a:rPr>
                <a:t>Collateral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50386" y="4635036"/>
              <a:ext cx="3519425" cy="122341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Documentation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Integrated Switch SDK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Pre-Tested w/ Broadcom switches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XMC Cards &amp; Com Express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311549" y="4227993"/>
              <a:ext cx="123732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2000" b="1" dirty="0" smtClean="0">
                  <a:latin typeface="Calibri" panose="020F0502020204030204" pitchFamily="34" charset="0"/>
                </a:rPr>
                <a:t>Advantages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311549" y="4635036"/>
              <a:ext cx="1927451" cy="122341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Easier sell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Trend to ARM CPU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Higher revenue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000" dirty="0" smtClean="0">
                  <a:latin typeface="Calibri" panose="020F0502020204030204" pitchFamily="34" charset="0"/>
                </a:rPr>
                <a:t>“Stickiness”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457200" y="1219200"/>
            <a:ext cx="7345793" cy="3323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b="1" dirty="0" smtClean="0">
                <a:latin typeface="Calibri" panose="020F0502020204030204" pitchFamily="34" charset="0"/>
              </a:rPr>
              <a:t>Sell CPU as control/data plane processor for CSG switches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469" y="5972950"/>
            <a:ext cx="4829271" cy="592470"/>
          </a:xfrm>
          <a:prstGeom prst="rect">
            <a:avLst/>
          </a:prstGeom>
          <a:solidFill>
            <a:srgbClr val="F8D75E"/>
          </a:solidFill>
          <a:ln>
            <a:solidFill>
              <a:srgbClr val="E4B50A"/>
            </a:solidFill>
          </a:ln>
        </p:spPr>
        <p:txBody>
          <a:bodyPr wrap="none" lIns="91440" tIns="0" rIns="91440" bIns="0" rtlCol="0" anchor="t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dirty="0" smtClean="0">
                <a:solidFill>
                  <a:srgbClr val="339966"/>
                </a:solidFill>
                <a:latin typeface="Calibri" panose="020F0502020204030204" pitchFamily="34" charset="0"/>
              </a:rPr>
              <a:t>Most CSG switches are tested with NorthStar2</a:t>
            </a:r>
          </a:p>
          <a:p>
            <a:pPr>
              <a:spcBef>
                <a:spcPts val="300"/>
              </a:spcBef>
            </a:pPr>
            <a:r>
              <a:rPr lang="en-US" b="1" dirty="0" smtClean="0">
                <a:solidFill>
                  <a:srgbClr val="339966"/>
                </a:solidFill>
                <a:latin typeface="Calibri" panose="020F0502020204030204" pitchFamily="34" charset="0"/>
              </a:rPr>
              <a:t>For very low competitive pricing, offer NorthStar</a:t>
            </a:r>
          </a:p>
        </p:txBody>
      </p:sp>
    </p:spTree>
    <p:extLst>
      <p:ext uri="{BB962C8B-B14F-4D97-AF65-F5344CB8AC3E}">
        <p14:creationId xmlns:p14="http://schemas.microsoft.com/office/powerpoint/2010/main" val="408242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StrataGX CPU for Control and Data Plane Processing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212965" y="1280160"/>
            <a:ext cx="1280160" cy="1280160"/>
            <a:chOff x="2971800" y="1940133"/>
            <a:chExt cx="1280160" cy="1280160"/>
          </a:xfrm>
        </p:grpSpPr>
        <p:sp>
          <p:nvSpPr>
            <p:cNvPr id="14" name="Rounded Rectangle 13"/>
            <p:cNvSpPr/>
            <p:nvPr/>
          </p:nvSpPr>
          <p:spPr>
            <a:xfrm>
              <a:off x="2971800" y="1940133"/>
              <a:ext cx="1280160" cy="1280160"/>
            </a:xfrm>
            <a:prstGeom prst="roundRect">
              <a:avLst>
                <a:gd name="adj" fmla="val 305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2880" rtlCol="0" anchor="b" anchorCtr="1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b="1" dirty="0" smtClean="0">
                  <a:latin typeface="Calibri" panose="020F0502020204030204" pitchFamily="34" charset="0"/>
                </a:rPr>
                <a:t>StrataGX ARM CPU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392" y="2148842"/>
              <a:ext cx="950976" cy="129662"/>
            </a:xfrm>
            <a:prstGeom prst="rect">
              <a:avLst/>
            </a:prstGeom>
          </p:spPr>
        </p:pic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9857490" y="1234439"/>
            <a:ext cx="1648710" cy="1581613"/>
            <a:chOff x="2971800" y="1944349"/>
            <a:chExt cx="1280160" cy="1280160"/>
          </a:xfrm>
        </p:grpSpPr>
        <p:sp>
          <p:nvSpPr>
            <p:cNvPr id="17" name="Rounded Rectangle 16"/>
            <p:cNvSpPr/>
            <p:nvPr/>
          </p:nvSpPr>
          <p:spPr>
            <a:xfrm>
              <a:off x="2971800" y="1944349"/>
              <a:ext cx="1280160" cy="1280160"/>
            </a:xfrm>
            <a:prstGeom prst="roundRect">
              <a:avLst>
                <a:gd name="adj" fmla="val 135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5760" rtlCol="0" anchor="b" anchorCtr="1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b="1" dirty="0" smtClean="0">
                  <a:latin typeface="Calibri" panose="020F0502020204030204" pitchFamily="34" charset="0"/>
                </a:rPr>
                <a:t>CSG Switch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392" y="2148842"/>
              <a:ext cx="950976" cy="12966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 rot="16200000">
            <a:off x="9457141" y="1773344"/>
            <a:ext cx="457200" cy="385232"/>
            <a:chOff x="8229600" y="2651998"/>
            <a:chExt cx="457200" cy="38523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8229600" y="2651998"/>
              <a:ext cx="0" cy="385232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686800" y="2651998"/>
              <a:ext cx="0" cy="385232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14324" y="1280160"/>
            <a:ext cx="7086684" cy="261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b="1" dirty="0" smtClean="0">
                <a:solidFill>
                  <a:srgbClr val="0000FF"/>
                </a:solidFill>
                <a:latin typeface="Calibri" panose="020F0502020204030204" pitchFamily="34" charset="0"/>
              </a:rPr>
              <a:t>FEATURES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Highest Speed ARM CPU in industry - </a:t>
            </a:r>
            <a:r>
              <a:rPr lang="en-US" sz="2000" b="1" dirty="0" smtClean="0">
                <a:latin typeface="Calibri" panose="020F0502020204030204" pitchFamily="34" charset="0"/>
              </a:rPr>
              <a:t>3.0GHz</a:t>
            </a:r>
            <a:r>
              <a:rPr lang="en-US" sz="2000" dirty="0" smtClean="0">
                <a:latin typeface="Calibri" panose="020F0502020204030204" pitchFamily="34" charset="0"/>
              </a:rPr>
              <a:t>!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Hardware functions to assist in networking applications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Open Source, </a:t>
            </a:r>
            <a:r>
              <a:rPr lang="en-US" sz="2000" dirty="0" err="1" smtClean="0">
                <a:latin typeface="Calibri" panose="020F0502020204030204" pitchFamily="34" charset="0"/>
              </a:rPr>
              <a:t>Upstreamed</a:t>
            </a:r>
            <a:r>
              <a:rPr lang="en-US" sz="2000" dirty="0" smtClean="0">
                <a:latin typeface="Calibri" panose="020F0502020204030204" pitchFamily="34" charset="0"/>
              </a:rPr>
              <a:t>, DPDK /ODP supported software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Pre-integrated switch drivers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Pre-tested and Pre-qualified CPU with CSG switches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4324" y="4048661"/>
            <a:ext cx="7086684" cy="261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b="1" dirty="0" smtClean="0">
                <a:solidFill>
                  <a:srgbClr val="339966"/>
                </a:solidFill>
                <a:latin typeface="Calibri" panose="020F0502020204030204" pitchFamily="34" charset="0"/>
              </a:rPr>
              <a:t>BENEFITS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Enable control, data, and management partitioning in one chip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Accelerate packet processing and improve performance metrics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Bypass kernel with DPDK/ODP to increase software performance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Reduce design and qualification time with pre-integrated software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000" dirty="0" smtClean="0">
                <a:latin typeface="Calibri" panose="020F0502020204030204" pitchFamily="34" charset="0"/>
              </a:rPr>
              <a:t>Improve time to market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45720"/>
              </p:ext>
            </p:extLst>
          </p:nvPr>
        </p:nvGraphicFramePr>
        <p:xfrm>
          <a:off x="7674061" y="4048661"/>
          <a:ext cx="4206240" cy="2519680"/>
        </p:xfrm>
        <a:graphic>
          <a:graphicData uri="http://schemas.openxmlformats.org/drawingml/2006/table">
            <a:tbl>
              <a:tblPr firstRow="1" bandRow="1">
                <a:tableStyleId>{28B8A746-B920-412C-AE1B-312E8C66682B}</a:tableStyleId>
              </a:tblPr>
              <a:tblGrid>
                <a:gridCol w="1463040"/>
                <a:gridCol w="914400"/>
                <a:gridCol w="914400"/>
                <a:gridCol w="914400"/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StrataGX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NXP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Calibri" panose="020F0502020204030204" pitchFamily="34" charset="0"/>
                        </a:rPr>
                        <a:t>Cavium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Max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Calibri" panose="020F0502020204030204" pitchFamily="34" charset="0"/>
                        </a:rPr>
                        <a:t>Freq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3GHz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2GHz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2.4GHz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DMIPS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120,000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89,440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&lt;35,000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Shared IP w/ CSG (10G, PCIe)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sym typeface="Wingdings 2"/>
                        </a:rPr>
                        <a:t>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X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X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Pre-tested w/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CSG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sym typeface="Wingdings 2"/>
                        </a:rPr>
                        <a:t>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X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X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Pre-qualified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  <a:sym typeface="Wingdings 2"/>
                        </a:rPr>
                        <a:t>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X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X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652560" y="3799311"/>
            <a:ext cx="3102068" cy="1938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Competitive: 8-cores used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98358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80464"/>
            <a:ext cx="2438095" cy="18761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Status and Technical Collateral – What’s New!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8400" y="1508760"/>
            <a:ext cx="9220200" cy="54864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900" b="1" dirty="0" smtClean="0">
                <a:latin typeface="Calibri" panose="020F0502020204030204" pitchFamily="34" charset="0"/>
              </a:rPr>
              <a:t>Highest Frequency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3.0GHz</a:t>
            </a:r>
            <a:r>
              <a:rPr lang="en-US" sz="1900" b="1" dirty="0" smtClean="0">
                <a:latin typeface="Calibri" panose="020F0502020204030204" pitchFamily="34" charset="0"/>
              </a:rPr>
              <a:t> 64-bit ARM Cortex-A72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8400" y="2613660"/>
            <a:ext cx="9220200" cy="54864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900" b="1" dirty="0" smtClean="0">
                <a:latin typeface="Calibri" panose="020F0502020204030204" pitchFamily="34" charset="0"/>
              </a:rPr>
              <a:t>DDR4 based evaluation boards, XMC cards, and Com Express cards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8400" y="3718560"/>
            <a:ext cx="9220200" cy="54864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900" b="1" dirty="0" smtClean="0">
                <a:latin typeface="Calibri" panose="020F0502020204030204" pitchFamily="34" charset="0"/>
              </a:rPr>
              <a:t>Open Source, </a:t>
            </a:r>
            <a:r>
              <a:rPr lang="en-US" sz="1900" b="1" dirty="0" err="1" smtClean="0">
                <a:latin typeface="Calibri" panose="020F0502020204030204" pitchFamily="34" charset="0"/>
              </a:rPr>
              <a:t>Upstreamed</a:t>
            </a:r>
            <a:r>
              <a:rPr lang="en-US" sz="1900" b="1" dirty="0" smtClean="0">
                <a:latin typeface="Calibri" panose="020F0502020204030204" pitchFamily="34" charset="0"/>
              </a:rPr>
              <a:t> Linux, </a:t>
            </a:r>
            <a:r>
              <a:rPr lang="en-US" sz="1900" b="1" dirty="0" err="1" smtClean="0">
                <a:latin typeface="Calibri" panose="020F0502020204030204" pitchFamily="34" charset="0"/>
              </a:rPr>
              <a:t>yocto</a:t>
            </a:r>
            <a:r>
              <a:rPr lang="en-US" sz="1900" b="1" dirty="0" smtClean="0">
                <a:latin typeface="Calibri" panose="020F0502020204030204" pitchFamily="34" charset="0"/>
              </a:rPr>
              <a:t>, </a:t>
            </a:r>
            <a:r>
              <a:rPr lang="en-US" sz="1900" b="1" dirty="0" err="1" smtClean="0">
                <a:latin typeface="Calibri" panose="020F0502020204030204" pitchFamily="34" charset="0"/>
              </a:rPr>
              <a:t>ubuntu</a:t>
            </a:r>
            <a:r>
              <a:rPr lang="en-US" sz="1900" b="1" dirty="0" smtClean="0">
                <a:latin typeface="Calibri" panose="020F0502020204030204" pitchFamily="34" charset="0"/>
              </a:rPr>
              <a:t>, ODP and DPDK</a:t>
            </a:r>
          </a:p>
        </p:txBody>
      </p:sp>
      <p:sp>
        <p:nvSpPr>
          <p:cNvPr id="8" name="Rectangle 7"/>
          <p:cNvSpPr/>
          <p:nvPr/>
        </p:nvSpPr>
        <p:spPr>
          <a:xfrm>
            <a:off x="2438400" y="4823460"/>
            <a:ext cx="9220200" cy="54864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900" b="1" dirty="0" smtClean="0">
                <a:latin typeface="Calibri" panose="020F0502020204030204" pitchFamily="34" charset="0"/>
              </a:rPr>
              <a:t>Benchmark Availability, Comparisons with Intel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8400" y="5928360"/>
            <a:ext cx="9220200" cy="54864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900" b="1" dirty="0" smtClean="0">
                <a:latin typeface="Calibri" panose="020F0502020204030204" pitchFamily="34" charset="0"/>
              </a:rPr>
              <a:t>Datasheets, Theory of Ops, Programming Guide, Hardware Design Guidelines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1120962"/>
            <a:ext cx="968086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Silicon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4600" y="2225862"/>
            <a:ext cx="1031180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Boards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4600" y="3330762"/>
            <a:ext cx="1348254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Software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4600" y="4435662"/>
            <a:ext cx="1917192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Performance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4600" y="5540562"/>
            <a:ext cx="2317366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516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64-bit ARM CPUs: Broadcom vs. Competition</a:t>
            </a:r>
            <a:endParaRPr lang="en-US" dirty="0"/>
          </a:p>
        </p:txBody>
      </p:sp>
      <p:pic>
        <p:nvPicPr>
          <p:cNvPr id="1026" name="Picture 2" descr="C:\Users\ss938786\AppData\Local\Microsoft\Windows\Temporary Internet Files\Content.IE5\R9P2IPN2\runner[1]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239899"/>
            <a:ext cx="2039652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s938786\AppData\Local\Microsoft\Windows\Temporary Internet Files\Content.IE5\0TVN92ZI\man-heaving[1]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67200" y="1866900"/>
            <a:ext cx="92390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s938786\AppData\Local\Microsoft\Windows\Temporary Internet Files\Content.IE5\0TVN92ZI\PngMedium-man-silhouette-walking-13260[1].gif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1103" y="1722120"/>
            <a:ext cx="1089117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93807" y="1239899"/>
            <a:ext cx="1302793" cy="3323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b="1" dirty="0" smtClean="0">
                <a:latin typeface="Calibri" panose="020F0502020204030204" pitchFamily="34" charset="0"/>
              </a:rPr>
              <a:t>Broadcom</a:t>
            </a:r>
          </a:p>
        </p:txBody>
      </p:sp>
      <p:sp>
        <p:nvSpPr>
          <p:cNvPr id="5" name="Right Arrow 4"/>
          <p:cNvSpPr/>
          <p:nvPr/>
        </p:nvSpPr>
        <p:spPr>
          <a:xfrm>
            <a:off x="838200" y="2895600"/>
            <a:ext cx="8305800" cy="685800"/>
          </a:xfrm>
          <a:prstGeom prst="rightArrow">
            <a:avLst/>
          </a:prstGeom>
          <a:solidFill>
            <a:schemeClr val="tx2"/>
          </a:solidFill>
          <a:ln>
            <a:noFill/>
          </a:ln>
          <a:scene3d>
            <a:camera prst="perspectiveRelaxed"/>
            <a:lightRig rig="soft" dir="t"/>
          </a:scene3d>
          <a:sp3d extrusionH="152400" prstMaterial="softEdge">
            <a:bevelT w="25400" h="38100" prst="convex"/>
            <a:bevelB w="101600" h="12700" prst="coolSlant"/>
            <a:extrusionClr>
              <a:schemeClr val="tx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5084264" y="1239899"/>
            <a:ext cx="982448" cy="3323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b="1" dirty="0" smtClean="0">
                <a:latin typeface="Calibri" panose="020F0502020204030204" pitchFamily="34" charset="0"/>
              </a:rPr>
              <a:t>Marvell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3400" y="1239899"/>
            <a:ext cx="535403" cy="3323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b="1" dirty="0" smtClean="0">
                <a:latin typeface="Calibri" panose="020F0502020204030204" pitchFamily="34" charset="0"/>
              </a:rPr>
              <a:t>NXP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890380" y="3169920"/>
            <a:ext cx="454881" cy="16764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048000" y="3173730"/>
            <a:ext cx="454881" cy="16764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304492"/>
              </p:ext>
            </p:extLst>
          </p:nvPr>
        </p:nvGraphicFramePr>
        <p:xfrm>
          <a:off x="1363134" y="3657600"/>
          <a:ext cx="9899226" cy="2194560"/>
        </p:xfrm>
        <a:graphic>
          <a:graphicData uri="http://schemas.openxmlformats.org/drawingml/2006/table">
            <a:tbl>
              <a:tblPr>
                <a:tableStyleId>{28B8A746-B920-412C-AE1B-312E8C66682B}</a:tableStyleId>
              </a:tblPr>
              <a:tblGrid>
                <a:gridCol w="2709333"/>
                <a:gridCol w="2709333"/>
                <a:gridCol w="4480560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Speed</a:t>
                      </a:r>
                      <a:endParaRPr lang="en-US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</a:rPr>
                        <a:t>2GHz</a:t>
                      </a:r>
                      <a:endParaRPr lang="en-US" sz="24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libri" panose="020F0502020204030204" pitchFamily="34" charset="0"/>
                        </a:rPr>
                        <a:t>3GHz</a:t>
                      </a:r>
                      <a:endParaRPr lang="en-US" sz="2400" b="1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Cores</a:t>
                      </a:r>
                      <a:endParaRPr lang="en-US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</a:rPr>
                        <a:t>4</a:t>
                      </a:r>
                      <a:endParaRPr lang="en-US" sz="24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libri" panose="020F0502020204030204" pitchFamily="34" charset="0"/>
                        </a:rPr>
                        <a:t>8</a:t>
                      </a:r>
                      <a:endParaRPr lang="en-US" sz="2400" b="1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Crypto</a:t>
                      </a:r>
                      <a:endParaRPr lang="en-US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</a:rPr>
                        <a:t>20G</a:t>
                      </a:r>
                      <a:endParaRPr lang="en-US" sz="24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libri" panose="020F0502020204030204" pitchFamily="34" charset="0"/>
                        </a:rPr>
                        <a:t>90G</a:t>
                      </a:r>
                      <a:endParaRPr lang="en-US" sz="2400" b="1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" panose="020F0502020204030204" pitchFamily="34" charset="0"/>
                        </a:rPr>
                        <a:t>Ethernet</a:t>
                      </a:r>
                      <a:endParaRPr lang="en-US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 panose="020F0502020204030204" pitchFamily="34" charset="0"/>
                        </a:rPr>
                        <a:t>10G Only</a:t>
                      </a:r>
                      <a:endParaRPr lang="en-US" sz="24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libri" panose="020F0502020204030204" pitchFamily="34" charset="0"/>
                        </a:rPr>
                        <a:t>10G, 25G, 50G</a:t>
                      </a:r>
                      <a:endParaRPr lang="en-US" sz="2400" b="1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01147" y="6096000"/>
            <a:ext cx="7589706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b="1" dirty="0" smtClean="0">
                <a:ln w="1905"/>
                <a:solidFill>
                  <a:srgbClr val="339966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LEAPS and BOUNDS AHEAD of Competition</a:t>
            </a:r>
          </a:p>
        </p:txBody>
      </p:sp>
    </p:spTree>
    <p:extLst>
      <p:ext uri="{BB962C8B-B14F-4D97-AF65-F5344CB8AC3E}">
        <p14:creationId xmlns:p14="http://schemas.microsoft.com/office/powerpoint/2010/main" val="402509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Action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71600" y="1219200"/>
            <a:ext cx="3657600" cy="1371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400000" lon="0" rev="0"/>
            </a:camera>
            <a:lightRig rig="flood" dir="t"/>
          </a:scene3d>
          <a:sp3d extrusionH="381000" prstMaterial="dkEdge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6000" b="1" dirty="0" smtClean="0"/>
              <a:t>$$$$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669" y="4917831"/>
            <a:ext cx="3657600" cy="1371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400000" lon="0" rev="0"/>
            </a:camera>
            <a:lightRig rig="flood" dir="t"/>
          </a:scene3d>
          <a:sp3d extrusionH="381000" prstMaterial="dkEdge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6000" b="1" dirty="0" smtClean="0"/>
              <a:t>$$</a:t>
            </a:r>
          </a:p>
        </p:txBody>
      </p:sp>
      <p:sp>
        <p:nvSpPr>
          <p:cNvPr id="8" name="Rectangle 7"/>
          <p:cNvSpPr/>
          <p:nvPr/>
        </p:nvSpPr>
        <p:spPr>
          <a:xfrm>
            <a:off x="1418492" y="914401"/>
            <a:ext cx="2133600" cy="50292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perspectiveRelaxed"/>
            <a:lightRig rig="threePt" dir="t"/>
          </a:scene3d>
          <a:sp3d extrusionH="127000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1404250" y="2899117"/>
            <a:ext cx="2162084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perspectiveRelaxed"/>
            <a:lightRig rig="threePt" dir="t"/>
          </a:scene3d>
          <a:sp3d extrusionH="127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1304490" y="3348111"/>
            <a:ext cx="2351163" cy="228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perspectiveRelaxed"/>
            <a:lightRig rig="threePt" dir="t"/>
          </a:scene3d>
          <a:sp3d extrusionH="127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1258720" y="3896751"/>
            <a:ext cx="2453144" cy="228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perspectiveRelaxed"/>
            <a:lightRig rig="threePt" dir="t"/>
          </a:scene3d>
          <a:sp3d extrusionH="127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1130636" y="4433668"/>
            <a:ext cx="2698872" cy="228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perspectiveRelaxed"/>
            <a:lightRig rig="threePt" dir="t"/>
          </a:scene3d>
          <a:sp3d extrusionH="127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13" name="Rectangle 12"/>
          <p:cNvSpPr/>
          <p:nvPr/>
        </p:nvSpPr>
        <p:spPr>
          <a:xfrm>
            <a:off x="1426461" y="2438400"/>
            <a:ext cx="2107223" cy="152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perspectiveRelaxed"/>
            <a:lightRig rig="threePt" dir="t"/>
          </a:scene3d>
          <a:sp3d extrusionH="127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1066800" y="4970585"/>
            <a:ext cx="2826544" cy="228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perspectiveRelaxed"/>
            <a:lightRig rig="threePt" dir="t"/>
          </a:scene3d>
          <a:sp3d extrusionH="127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275383" y="1290294"/>
            <a:ext cx="6764215" cy="47705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90000"/>
              </a:lnSpc>
              <a:spcBef>
                <a:spcPts val="1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anose="05000000000000000000" pitchFamily="2" charset="2"/>
              <a:buChar char="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Sell Broadcom with Broadcom</a:t>
            </a:r>
          </a:p>
          <a:p>
            <a:pPr marL="633413" lvl="1">
              <a:lnSpc>
                <a:spcPct val="90000"/>
              </a:lnSpc>
              <a:spcBef>
                <a:spcPts val="600"/>
              </a:spcBef>
              <a:buClr>
                <a:schemeClr val="tx2">
                  <a:lumMod val="75000"/>
                </a:schemeClr>
              </a:buClr>
              <a:buSzPct val="90000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Sell StrataGX with switch and PHY. Do not let Marvell win!</a:t>
            </a:r>
          </a:p>
          <a:p>
            <a:pPr marL="571500" indent="-571500">
              <a:lnSpc>
                <a:spcPct val="90000"/>
              </a:lnSpc>
              <a:spcBef>
                <a:spcPts val="1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anose="05000000000000000000" pitchFamily="2" charset="2"/>
              <a:buChar char="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Focus on targeted applications</a:t>
            </a: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tx2">
                  <a:lumMod val="75000"/>
                </a:schemeClr>
              </a:buClr>
              <a:buSzPct val="90000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Control Plane, Router, Storage</a:t>
            </a:r>
          </a:p>
          <a:p>
            <a:pPr marL="571500" indent="-571500">
              <a:lnSpc>
                <a:spcPct val="90000"/>
              </a:lnSpc>
              <a:spcBef>
                <a:spcPts val="1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anose="05000000000000000000" pitchFamily="2" charset="2"/>
              <a:buChar char="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Use Support Staff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tx2">
                  <a:lumMod val="75000"/>
                </a:schemeClr>
              </a:buClr>
              <a:buSzPct val="90000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Architects, Applications Engineers, Software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90000"/>
              </a:lnSpc>
              <a:spcBef>
                <a:spcPts val="1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anose="05000000000000000000" pitchFamily="2" charset="2"/>
              <a:buChar char="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Enable “stickiness” with StrataGX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tx2">
                  <a:lumMod val="75000"/>
                </a:schemeClr>
              </a:buClr>
              <a:buSzPct val="90000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Software investment not easy to replace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90000"/>
              </a:lnSpc>
              <a:spcBef>
                <a:spcPts val="1800"/>
              </a:spcBef>
              <a:buClr>
                <a:schemeClr val="tx2">
                  <a:lumMod val="75000"/>
                </a:schemeClr>
              </a:buClr>
              <a:buSzPct val="90000"/>
              <a:buFont typeface="Wingdings" panose="05000000000000000000" pitchFamily="2" charset="2"/>
              <a:buChar char=""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StrataGX enable “sustainability”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pPr marL="571500">
              <a:lnSpc>
                <a:spcPct val="90000"/>
              </a:lnSpc>
              <a:spcBef>
                <a:spcPts val="600"/>
              </a:spcBef>
              <a:buClr>
                <a:schemeClr val="tx2">
                  <a:lumMod val="75000"/>
                </a:schemeClr>
              </a:buClr>
              <a:buSzPct val="90000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Long life cycles 7 years or more, higher gross margins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"/>
          <p:cNvSpPr>
            <a:spLocks noChangeArrowheads="1"/>
          </p:cNvSpPr>
          <p:nvPr/>
        </p:nvSpPr>
        <p:spPr bwMode="gray">
          <a:xfrm>
            <a:off x="533400" y="1143000"/>
            <a:ext cx="11011295" cy="2670623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2400" lvl="3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lvl="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itle 1"/>
          <p:cNvSpPr>
            <a:spLocks noGrp="1" noChangeAspect="1"/>
          </p:cNvSpPr>
          <p:nvPr>
            <p:ph type="title"/>
          </p:nvPr>
        </p:nvSpPr>
        <p:spPr>
          <a:xfrm>
            <a:off x="376142" y="533400"/>
            <a:ext cx="8153400" cy="366254"/>
          </a:xfrm>
        </p:spPr>
        <p:txBody>
          <a:bodyPr/>
          <a:lstStyle/>
          <a:p>
            <a:r>
              <a:rPr lang="en-US" dirty="0" err="1" smtClean="0"/>
              <a:t>StrataGX</a:t>
            </a:r>
            <a:r>
              <a:rPr lang="en-US" baseline="30000" dirty="0" err="1" smtClean="0"/>
              <a:t>TM</a:t>
            </a:r>
            <a:r>
              <a:rPr lang="en-US" baseline="30000" dirty="0" smtClean="0"/>
              <a:t>  </a:t>
            </a:r>
            <a:r>
              <a:rPr lang="en-US" dirty="0" smtClean="0"/>
              <a:t>Enterprise VoIP Solutions</a:t>
            </a:r>
            <a:endParaRPr lang="en-US" dirty="0"/>
          </a:p>
        </p:txBody>
      </p:sp>
      <p:sp>
        <p:nvSpPr>
          <p:cNvPr id="54" name="Rectangle 53"/>
          <p:cNvSpPr>
            <a:spLocks noChangeAspect="1"/>
          </p:cNvSpPr>
          <p:nvPr/>
        </p:nvSpPr>
        <p:spPr bwMode="gray">
          <a:xfrm>
            <a:off x="1502585" y="1600301"/>
            <a:ext cx="10384615" cy="2769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dirty="0" smtClean="0">
                <a:solidFill>
                  <a:schemeClr val="tx1"/>
                </a:solidFill>
              </a:rPr>
              <a:t>63% market share thanks to comprehensive silicon and software offering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 bwMode="gray">
          <a:xfrm>
            <a:off x="899160" y="1521953"/>
            <a:ext cx="548640" cy="548640"/>
          </a:xfrm>
          <a:prstGeom prst="ellipse">
            <a:avLst/>
          </a:prstGeom>
          <a:solidFill>
            <a:srgbClr val="AB192D"/>
          </a:solidFill>
          <a:ln>
            <a:noFill/>
          </a:ln>
          <a:effectLst>
            <a:outerShdw blurRad="1143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76200" dist="25400" dir="2700000" algn="tl" rotWithShape="0">
                    <a:prstClr val="black">
                      <a:alpha val="30000"/>
                    </a:prstClr>
                  </a:outerShdw>
                </a:effectLst>
              </a:rPr>
              <a:t>#1</a:t>
            </a:r>
          </a:p>
        </p:txBody>
      </p:sp>
      <p:sp>
        <p:nvSpPr>
          <p:cNvPr id="4" name="AutoShape 2" descr="Image result for Ericss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gray">
          <a:xfrm>
            <a:off x="778287" y="1249955"/>
            <a:ext cx="10828415" cy="224187"/>
          </a:xfrm>
          <a:prstGeom prst="rect">
            <a:avLst/>
          </a:prstGeom>
          <a:solidFill>
            <a:srgbClr val="AB192D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hangingPunct="0"/>
            <a:endParaRPr lang="en-US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338311" y="2254231"/>
            <a:ext cx="548640" cy="548640"/>
            <a:chOff x="3124220" y="2987194"/>
            <a:chExt cx="548640" cy="548640"/>
          </a:xfrm>
        </p:grpSpPr>
        <p:sp>
          <p:nvSpPr>
            <p:cNvPr id="85" name="Rounded Rectangle 84"/>
            <p:cNvSpPr/>
            <p:nvPr/>
          </p:nvSpPr>
          <p:spPr>
            <a:xfrm>
              <a:off x="3124220" y="2987194"/>
              <a:ext cx="548640" cy="54864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86" name="TextBox 85"/>
            <p:cNvSpPr txBox="1"/>
            <p:nvPr/>
          </p:nvSpPr>
          <p:spPr bwMode="gray">
            <a:xfrm>
              <a:off x="3155873" y="3364860"/>
              <a:ext cx="485335" cy="1164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Merlyn</a:t>
              </a:r>
            </a:p>
          </p:txBody>
        </p:sp>
        <p:pic>
          <p:nvPicPr>
            <p:cNvPr id="88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677" y="3076760"/>
              <a:ext cx="225726" cy="225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398603" y="2254231"/>
            <a:ext cx="548640" cy="548640"/>
            <a:chOff x="2294657" y="2987194"/>
            <a:chExt cx="548640" cy="548640"/>
          </a:xfrm>
        </p:grpSpPr>
        <p:sp>
          <p:nvSpPr>
            <p:cNvPr id="90" name="Rounded Rectangle 89"/>
            <p:cNvSpPr/>
            <p:nvPr/>
          </p:nvSpPr>
          <p:spPr>
            <a:xfrm>
              <a:off x="2294657" y="2987194"/>
              <a:ext cx="548640" cy="54864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91" name="TextBox 90"/>
            <p:cNvSpPr txBox="1"/>
            <p:nvPr/>
          </p:nvSpPr>
          <p:spPr bwMode="gray">
            <a:xfrm>
              <a:off x="2326310" y="3364860"/>
              <a:ext cx="485335" cy="1164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Persona</a:t>
              </a:r>
            </a:p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b="1" kern="0" dirty="0" smtClean="0">
                  <a:solidFill>
                    <a:schemeClr val="bg1"/>
                  </a:solidFill>
                </a:rPr>
                <a:t>Extreme</a:t>
              </a: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</a:endParaRPr>
            </a:p>
          </p:txBody>
        </p:sp>
        <p:pic>
          <p:nvPicPr>
            <p:cNvPr id="92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114" y="3076760"/>
              <a:ext cx="225726" cy="225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828800" y="2254231"/>
            <a:ext cx="548640" cy="548640"/>
            <a:chOff x="1465095" y="2987194"/>
            <a:chExt cx="548640" cy="548640"/>
          </a:xfrm>
        </p:grpSpPr>
        <p:sp>
          <p:nvSpPr>
            <p:cNvPr id="94" name="Rounded Rectangle 93"/>
            <p:cNvSpPr/>
            <p:nvPr/>
          </p:nvSpPr>
          <p:spPr>
            <a:xfrm>
              <a:off x="1465095" y="2987194"/>
              <a:ext cx="548640" cy="54864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95" name="TextBox 94"/>
            <p:cNvSpPr txBox="1"/>
            <p:nvPr/>
          </p:nvSpPr>
          <p:spPr bwMode="gray">
            <a:xfrm>
              <a:off x="1496748" y="3364860"/>
              <a:ext cx="485335" cy="1164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Persona</a:t>
              </a:r>
            </a:p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b="1" kern="0" dirty="0" smtClean="0">
                  <a:solidFill>
                    <a:schemeClr val="bg1"/>
                  </a:solidFill>
                </a:rPr>
                <a:t>Value</a:t>
              </a:r>
              <a:endPara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</a:endParaRPr>
            </a:p>
          </p:txBody>
        </p:sp>
        <p:pic>
          <p:nvPicPr>
            <p:cNvPr id="96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552" y="3076760"/>
              <a:ext cx="225726" cy="225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TextBox 75"/>
          <p:cNvSpPr txBox="1"/>
          <p:nvPr/>
        </p:nvSpPr>
        <p:spPr>
          <a:xfrm>
            <a:off x="9944875" y="2237702"/>
            <a:ext cx="1561325" cy="5816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High-end desktop</a:t>
            </a:r>
          </a:p>
          <a:p>
            <a:pPr>
              <a:lnSpc>
                <a:spcPct val="90000"/>
              </a:lnSpc>
            </a:pPr>
            <a:r>
              <a:rPr lang="en-US" sz="1400" dirty="0" smtClean="0"/>
              <a:t>Videophones</a:t>
            </a:r>
          </a:p>
          <a:p>
            <a:pPr>
              <a:lnSpc>
                <a:spcPct val="90000"/>
              </a:lnSpc>
            </a:pPr>
            <a:r>
              <a:rPr lang="en-US" sz="1400" dirty="0" smtClean="0"/>
              <a:t>Conference phones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032729" y="2334652"/>
            <a:ext cx="1958871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High-end desktop</a:t>
            </a:r>
          </a:p>
          <a:p>
            <a:pPr>
              <a:lnSpc>
                <a:spcPct val="90000"/>
              </a:lnSpc>
            </a:pPr>
            <a:r>
              <a:rPr lang="en-US" sz="1400" dirty="0" smtClean="0"/>
              <a:t>Huddle room conference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gray">
          <a:xfrm>
            <a:off x="571105" y="3841130"/>
            <a:ext cx="5303520" cy="2670623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2400" lvl="3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lvl="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Rectangle 81"/>
          <p:cNvSpPr>
            <a:spLocks noChangeAspect="1"/>
          </p:cNvSpPr>
          <p:nvPr/>
        </p:nvSpPr>
        <p:spPr bwMode="gray">
          <a:xfrm>
            <a:off x="1433585" y="4392001"/>
            <a:ext cx="2871321" cy="3323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chemeClr val="tx1"/>
                </a:solidFill>
              </a:rPr>
              <a:t>Competitive Update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8" name="Rectangle 19"/>
          <p:cNvSpPr>
            <a:spLocks noChangeArrowheads="1"/>
          </p:cNvSpPr>
          <p:nvPr/>
        </p:nvSpPr>
        <p:spPr bwMode="gray">
          <a:xfrm>
            <a:off x="625888" y="3948085"/>
            <a:ext cx="5120640" cy="224187"/>
          </a:xfrm>
          <a:prstGeom prst="rect">
            <a:avLst/>
          </a:prstGeom>
          <a:solidFill>
            <a:srgbClr val="AB192D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hangingPunct="0"/>
            <a:endParaRPr lang="en-US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Rectangle 156"/>
          <p:cNvSpPr>
            <a:spLocks noChangeAspect="1"/>
          </p:cNvSpPr>
          <p:nvPr/>
        </p:nvSpPr>
        <p:spPr bwMode="gray">
          <a:xfrm>
            <a:off x="6777462" y="4346981"/>
            <a:ext cx="2871321" cy="3323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chemeClr val="tx1"/>
                </a:solidFill>
              </a:rPr>
              <a:t>Call to action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9" name="Rectangle 158"/>
          <p:cNvSpPr>
            <a:spLocks noChangeAspect="1"/>
          </p:cNvSpPr>
          <p:nvPr/>
        </p:nvSpPr>
        <p:spPr bwMode="gray">
          <a:xfrm>
            <a:off x="6385354" y="4849606"/>
            <a:ext cx="4846527" cy="1551194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</a:rPr>
              <a:t>Explore opportunities for smart speaker w/ VoIP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Broadcom ideally positioned thanks to complete software offering in audio and VoIP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400" b="1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</a:rPr>
              <a:t>Promote ODM solutions to tier 2/3 accounts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Broadcom ideally positioned thanks to complete software offering in audio and </a:t>
            </a:r>
            <a:r>
              <a:rPr lang="en-US" sz="1400" dirty="0" smtClean="0">
                <a:solidFill>
                  <a:schemeClr val="tx1"/>
                </a:solidFill>
              </a:rPr>
              <a:t>VoIP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Lead ODMs: </a:t>
            </a:r>
            <a:r>
              <a:rPr lang="en-US" sz="1400" dirty="0" err="1" smtClean="0">
                <a:solidFill>
                  <a:schemeClr val="tx1"/>
                </a:solidFill>
              </a:rPr>
              <a:t>Pegatron</a:t>
            </a:r>
            <a:r>
              <a:rPr lang="en-US" sz="1400" dirty="0" smtClean="0">
                <a:solidFill>
                  <a:schemeClr val="tx1"/>
                </a:solidFill>
              </a:rPr>
              <a:t>, Foxconn, </a:t>
            </a:r>
            <a:r>
              <a:rPr lang="en-US" sz="1400" dirty="0" err="1" smtClean="0">
                <a:solidFill>
                  <a:schemeClr val="tx1"/>
                </a:solidFill>
              </a:rPr>
              <a:t>Sercomm</a:t>
            </a:r>
            <a:r>
              <a:rPr lang="en-US" sz="1400" dirty="0" smtClean="0">
                <a:solidFill>
                  <a:schemeClr val="tx1"/>
                </a:solidFill>
              </a:rPr>
              <a:t> + more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0" name="Rectangle 19"/>
          <p:cNvSpPr>
            <a:spLocks noChangeArrowheads="1"/>
          </p:cNvSpPr>
          <p:nvPr/>
        </p:nvSpPr>
        <p:spPr bwMode="gray">
          <a:xfrm>
            <a:off x="6333663" y="3948085"/>
            <a:ext cx="5120640" cy="224187"/>
          </a:xfrm>
          <a:prstGeom prst="rect">
            <a:avLst/>
          </a:prstGeom>
          <a:solidFill>
            <a:srgbClr val="AB192D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hangingPunct="0"/>
            <a:endParaRPr lang="en-US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0" name="Picture 4" descr="Image result for competition symbol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59" b="84824" l="9928" r="89892">
                        <a14:foregroundMark x1="49819" y1="30831" x2="51083" y2="36422"/>
                        <a14:foregroundMark x1="51264" y1="21565" x2="51444" y2="20607"/>
                        <a14:foregroundMark x1="32130" y1="29872" x2="29603" y2="30351"/>
                        <a14:foregroundMark x1="25632" y1="70767" x2="24549" y2="73163"/>
                        <a14:foregroundMark x1="49458" y1="63099" x2="52166" y2="65495"/>
                        <a14:foregroundMark x1="67690" y1="41054" x2="68051" y2="45687"/>
                        <a14:foregroundMark x1="71119" y1="32748" x2="71119" y2="31310"/>
                        <a14:foregroundMark x1="65162" y1="74601" x2="65884" y2="76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60178"/>
            <a:ext cx="769434" cy="8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Rectangle 180"/>
          <p:cNvSpPr>
            <a:spLocks noChangeAspect="1"/>
          </p:cNvSpPr>
          <p:nvPr/>
        </p:nvSpPr>
        <p:spPr bwMode="gray">
          <a:xfrm>
            <a:off x="685800" y="4889617"/>
            <a:ext cx="4846527" cy="151118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DSP Group announced new “DVF 101” at CES 2017</a:t>
            </a:r>
          </a:p>
          <a:p>
            <a:pPr marL="511175" lvl="1" indent="-171450">
              <a:lnSpc>
                <a:spcPct val="9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Dual Cortex A9 with 3D GPU + integrated audio codec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DVF 101’s major shortcomings</a:t>
            </a:r>
          </a:p>
          <a:p>
            <a:pPr marL="511175" lvl="1" indent="-171450">
              <a:lnSpc>
                <a:spcPct val="9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Late to </a:t>
            </a:r>
            <a:r>
              <a:rPr lang="en-US" sz="1400" dirty="0" smtClean="0">
                <a:solidFill>
                  <a:schemeClr val="tx1"/>
                </a:solidFill>
              </a:rPr>
              <a:t>market. BRCM </a:t>
            </a:r>
            <a:r>
              <a:rPr lang="en-US" sz="1400" dirty="0" err="1" smtClean="0">
                <a:solidFill>
                  <a:schemeClr val="tx1"/>
                </a:solidFill>
              </a:rPr>
              <a:t>intro’d</a:t>
            </a:r>
            <a:r>
              <a:rPr lang="en-US" sz="1400" dirty="0" smtClean="0">
                <a:solidFill>
                  <a:schemeClr val="tx1"/>
                </a:solidFill>
              </a:rPr>
              <a:t> 2xA9 in </a:t>
            </a:r>
            <a:r>
              <a:rPr lang="en-US" sz="1400" dirty="0">
                <a:solidFill>
                  <a:schemeClr val="tx1"/>
                </a:solidFill>
              </a:rPr>
              <a:t>2013 (Merlyn</a:t>
            </a:r>
            <a:r>
              <a:rPr lang="en-US" sz="1400" dirty="0" smtClean="0">
                <a:solidFill>
                  <a:schemeClr val="tx1"/>
                </a:solidFill>
              </a:rPr>
              <a:t>).</a:t>
            </a:r>
          </a:p>
          <a:p>
            <a:pPr marL="339725" lvl="1">
              <a:lnSpc>
                <a:spcPct val="90000"/>
              </a:lnSpc>
              <a:spcBef>
                <a:spcPts val="200"/>
              </a:spcBef>
            </a:pP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   All </a:t>
            </a:r>
            <a:r>
              <a:rPr lang="en-US" sz="1400" dirty="0">
                <a:solidFill>
                  <a:schemeClr val="tx1"/>
                </a:solidFill>
              </a:rPr>
              <a:t>new </a:t>
            </a:r>
            <a:r>
              <a:rPr lang="en-US" sz="1400" dirty="0" smtClean="0">
                <a:solidFill>
                  <a:schemeClr val="tx1"/>
                </a:solidFill>
              </a:rPr>
              <a:t>BRCM </a:t>
            </a:r>
            <a:r>
              <a:rPr lang="en-US" sz="1400" dirty="0" err="1">
                <a:solidFill>
                  <a:schemeClr val="tx1"/>
                </a:solidFill>
              </a:rPr>
              <a:t>SoCs</a:t>
            </a:r>
            <a:r>
              <a:rPr lang="en-US" sz="1400" dirty="0">
                <a:solidFill>
                  <a:schemeClr val="tx1"/>
                </a:solidFill>
              </a:rPr>
              <a:t> are </a:t>
            </a:r>
            <a:r>
              <a:rPr lang="en-US" sz="1400" dirty="0" smtClean="0">
                <a:solidFill>
                  <a:schemeClr val="tx1"/>
                </a:solidFill>
              </a:rPr>
              <a:t>64b. </a:t>
            </a:r>
            <a:endParaRPr lang="en-US" sz="1400" dirty="0">
              <a:solidFill>
                <a:schemeClr val="tx1"/>
              </a:solidFill>
            </a:endParaRPr>
          </a:p>
          <a:p>
            <a:pPr marL="511175" lvl="1" indent="-171450">
              <a:lnSpc>
                <a:spcPct val="9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No integrated switch: adds to BOM </a:t>
            </a:r>
            <a:r>
              <a:rPr lang="en-US" sz="1400" dirty="0" smtClean="0">
                <a:solidFill>
                  <a:schemeClr val="tx1"/>
                </a:solidFill>
              </a:rPr>
              <a:t>cost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Best devices to position vs DVF101: Merlyn and Omega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49542" y="2254231"/>
            <a:ext cx="548640" cy="548640"/>
            <a:chOff x="4158646" y="2254231"/>
            <a:chExt cx="548640" cy="548640"/>
          </a:xfrm>
        </p:grpSpPr>
        <p:sp>
          <p:nvSpPr>
            <p:cNvPr id="187" name="Rounded Rectangle 186"/>
            <p:cNvSpPr/>
            <p:nvPr/>
          </p:nvSpPr>
          <p:spPr>
            <a:xfrm>
              <a:off x="4158646" y="2254231"/>
              <a:ext cx="548640" cy="548640"/>
            </a:xfrm>
            <a:prstGeom prst="roundRect">
              <a:avLst>
                <a:gd name="adj" fmla="val 3545"/>
              </a:avLst>
            </a:prstGeom>
            <a:solidFill>
              <a:srgbClr val="000099"/>
            </a:soli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188" name="TextBox 187"/>
            <p:cNvSpPr txBox="1"/>
            <p:nvPr/>
          </p:nvSpPr>
          <p:spPr bwMode="gray">
            <a:xfrm>
              <a:off x="4190299" y="2626718"/>
              <a:ext cx="485335" cy="1164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Omega</a:t>
              </a:r>
            </a:p>
          </p:txBody>
        </p:sp>
        <p:pic>
          <p:nvPicPr>
            <p:cNvPr id="189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03" y="2331518"/>
              <a:ext cx="225726" cy="225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0" name="TextBox 189"/>
          <p:cNvSpPr txBox="1"/>
          <p:nvPr/>
        </p:nvSpPr>
        <p:spPr>
          <a:xfrm>
            <a:off x="4968577" y="2334652"/>
            <a:ext cx="1775519" cy="3877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All around </a:t>
            </a:r>
          </a:p>
          <a:p>
            <a:pPr>
              <a:lnSpc>
                <a:spcPct val="90000"/>
              </a:lnSpc>
            </a:pPr>
            <a:r>
              <a:rPr lang="en-US" sz="1400" dirty="0" smtClean="0"/>
              <a:t>desktop</a:t>
            </a:r>
          </a:p>
        </p:txBody>
      </p:sp>
      <p:pic>
        <p:nvPicPr>
          <p:cNvPr id="4102" name="Picture 6" descr="Image result for action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36" y="4249755"/>
            <a:ext cx="572663" cy="52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http://www.cisco.com/content/dam/en/us/products/collaboration-endpoints/unified-ip-phone-8800-series/8800_largeimage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905532"/>
            <a:ext cx="1260026" cy="66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01392" y="1981200"/>
            <a:ext cx="1264597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050" b="1" cap="none" spc="50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Coming Soon</a:t>
            </a:r>
            <a:endParaRPr lang="en-US" sz="1050" b="1" cap="none" spc="50" dirty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50" name="Picture 2" descr="Image result for polycom tri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300" b="771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044" b="25197"/>
          <a:stretch/>
        </p:blipFill>
        <p:spPr bwMode="auto">
          <a:xfrm>
            <a:off x="9754308" y="2947720"/>
            <a:ext cx="1152553" cy="5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ick to enlarge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7608" l="0" r="100000">
                        <a14:foregroundMark x1="56800" y1="41148" x2="67600" y2="55024"/>
                        <a14:foregroundMark x1="80000" y1="52153" x2="48400" y2="46411"/>
                        <a14:foregroundMark x1="93200" y1="13397" x2="52000" y2="8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254" y="2930434"/>
            <a:ext cx="820789" cy="68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olycom vvx601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700" b="92400" l="0" r="99200">
                        <a14:foregroundMark x1="43900" y1="28900" x2="42100" y2="53700"/>
                        <a14:foregroundMark x1="88000" y1="27200" x2="94700" y2="7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644" y="2813937"/>
            <a:ext cx="802677" cy="8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unify cp60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658" y="2907095"/>
            <a:ext cx="848242" cy="61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isco 8831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25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55" y="2888176"/>
            <a:ext cx="977408" cy="65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olycom VVX 400 401 polycom 2200 48400 02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95600"/>
            <a:ext cx="796486" cy="70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yealink t27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0000" b="83000" l="400" r="95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49" b="15645"/>
          <a:stretch/>
        </p:blipFill>
        <p:spPr bwMode="auto">
          <a:xfrm>
            <a:off x="3639867" y="2930814"/>
            <a:ext cx="855933" cy="57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avaya ip phone"/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>
                        <a14:foregroundMark x1="55752" y1="88327" x2="68732" y2="49805"/>
                        <a14:foregroundMark x1="67552" y1="87938" x2="71681" y2="61089"/>
                        <a14:foregroundMark x1="60177" y1="88327" x2="65782" y2="63424"/>
                        <a14:foregroundMark x1="57522" y1="67704" x2="57522" y2="67704"/>
                        <a14:foregroundMark x1="62832" y1="12451" x2="84661" y2="14397"/>
                        <a14:foregroundMark x1="73156" y1="23346" x2="75811" y2="31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53112"/>
            <a:ext cx="786730" cy="59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0" descr="Polycom VVX 101 Business Media Ph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0" name="Picture 22" descr="Polycom 1 Line Business Media Phones polycom 2200 40250 025"/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364" b="97273" l="0" r="99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6872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d3zs5oljjs68i.cloudfront.net/sites/default/files/6930-left.jp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5000" b="97619" l="17131" r="852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9" t="7066" r="15564" b="3369"/>
          <a:stretch/>
        </p:blipFill>
        <p:spPr bwMode="auto">
          <a:xfrm>
            <a:off x="3298140" y="3102838"/>
            <a:ext cx="664756" cy="5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1143000" y="2254231"/>
            <a:ext cx="548640" cy="548640"/>
            <a:chOff x="3124220" y="2987194"/>
            <a:chExt cx="548640" cy="548640"/>
          </a:xfrm>
        </p:grpSpPr>
        <p:sp>
          <p:nvSpPr>
            <p:cNvPr id="64" name="Rounded Rectangle 63"/>
            <p:cNvSpPr/>
            <p:nvPr/>
          </p:nvSpPr>
          <p:spPr>
            <a:xfrm>
              <a:off x="3124220" y="2987194"/>
              <a:ext cx="548640" cy="54864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65" name="TextBox 64"/>
            <p:cNvSpPr txBox="1"/>
            <p:nvPr/>
          </p:nvSpPr>
          <p:spPr bwMode="gray">
            <a:xfrm>
              <a:off x="3155873" y="3364860"/>
              <a:ext cx="485335" cy="1164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1198</a:t>
              </a:r>
            </a:p>
          </p:txBody>
        </p:sp>
        <p:pic>
          <p:nvPicPr>
            <p:cNvPr id="66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677" y="3076760"/>
              <a:ext cx="225726" cy="225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/>
          <p:cNvSpPr txBox="1"/>
          <p:nvPr/>
        </p:nvSpPr>
        <p:spPr>
          <a:xfrm>
            <a:off x="2465041" y="2431602"/>
            <a:ext cx="887759" cy="1938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/>
              <a:t>Low-end</a:t>
            </a:r>
          </a:p>
        </p:txBody>
      </p:sp>
      <p:pic>
        <p:nvPicPr>
          <p:cNvPr id="2072" name="Picture 24" descr="http://www.fanvil.com/UpFiles/2013/11/26/thumb_20160720.jpg"/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5417" b="95833" l="9969" r="89720">
                        <a14:foregroundMark x1="74143" y1="42500" x2="59502" y2="47500"/>
                        <a14:foregroundMark x1="64174" y1="42083" x2="66978" y2="50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5999"/>
            <a:ext cx="1098891" cy="8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3680856" y="2254231"/>
            <a:ext cx="548640" cy="548640"/>
            <a:chOff x="1465095" y="2987194"/>
            <a:chExt cx="548640" cy="548640"/>
          </a:xfrm>
        </p:grpSpPr>
        <p:sp>
          <p:nvSpPr>
            <p:cNvPr id="56" name="Rounded Rectangle 55"/>
            <p:cNvSpPr/>
            <p:nvPr/>
          </p:nvSpPr>
          <p:spPr>
            <a:xfrm>
              <a:off x="1465095" y="2987194"/>
              <a:ext cx="548640" cy="54864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57" name="TextBox 56"/>
            <p:cNvSpPr txBox="1"/>
            <p:nvPr/>
          </p:nvSpPr>
          <p:spPr bwMode="gray">
            <a:xfrm>
              <a:off x="1496748" y="3364860"/>
              <a:ext cx="485335" cy="1164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Persona</a:t>
              </a:r>
            </a:p>
          </p:txBody>
        </p:sp>
        <p:pic>
          <p:nvPicPr>
            <p:cNvPr id="59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6552" y="3076760"/>
              <a:ext cx="225726" cy="225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Rectangle 5"/>
          <p:cNvSpPr>
            <a:spLocks noChangeArrowheads="1"/>
          </p:cNvSpPr>
          <p:nvPr/>
        </p:nvSpPr>
        <p:spPr bwMode="gray">
          <a:xfrm>
            <a:off x="534448" y="3841130"/>
            <a:ext cx="5303520" cy="2670623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2400" lvl="3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lvl="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/>
          <p:cNvSpPr>
            <a:spLocks noChangeAspect="1"/>
          </p:cNvSpPr>
          <p:nvPr/>
        </p:nvSpPr>
        <p:spPr bwMode="gray">
          <a:xfrm>
            <a:off x="1396928" y="4392001"/>
            <a:ext cx="2871321" cy="3323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chemeClr val="tx1"/>
                </a:solidFill>
              </a:rPr>
              <a:t>Competitive Update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gray">
          <a:xfrm>
            <a:off x="589231" y="3948085"/>
            <a:ext cx="5120640" cy="224187"/>
          </a:xfrm>
          <a:prstGeom prst="rect">
            <a:avLst/>
          </a:prstGeom>
          <a:solidFill>
            <a:srgbClr val="AB192D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hangingPunct="0"/>
            <a:endParaRPr lang="en-US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" name="Picture 4" descr="Image result for competition symbol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259" b="84824" l="9928" r="89892">
                        <a14:foregroundMark x1="49819" y1="30831" x2="51083" y2="36422"/>
                        <a14:foregroundMark x1="51264" y1="21565" x2="51444" y2="20607"/>
                        <a14:foregroundMark x1="32130" y1="29872" x2="29603" y2="30351"/>
                        <a14:foregroundMark x1="25632" y1="70767" x2="24549" y2="73163"/>
                        <a14:foregroundMark x1="49458" y1="63099" x2="52166" y2="65495"/>
                        <a14:foregroundMark x1="67690" y1="41054" x2="68051" y2="45687"/>
                        <a14:foregroundMark x1="71119" y1="32748" x2="71119" y2="31310"/>
                        <a14:foregroundMark x1="65162" y1="74601" x2="65884" y2="76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3" y="4060178"/>
            <a:ext cx="769434" cy="8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>
            <a:spLocks noChangeAspect="1"/>
          </p:cNvSpPr>
          <p:nvPr/>
        </p:nvSpPr>
        <p:spPr bwMode="gray">
          <a:xfrm>
            <a:off x="649143" y="5080439"/>
            <a:ext cx="4846527" cy="112954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DSP Group aggressively promoting their processors at Broadcom accounts</a:t>
            </a:r>
          </a:p>
          <a:p>
            <a:pPr marL="511175" lvl="1" indent="-171450">
              <a:lnSpc>
                <a:spcPct val="9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DSPG </a:t>
            </a:r>
            <a:r>
              <a:rPr lang="en-US" sz="1200" dirty="0">
                <a:solidFill>
                  <a:schemeClr val="tx1"/>
                </a:solidFill>
              </a:rPr>
              <a:t>d</a:t>
            </a:r>
            <a:r>
              <a:rPr lang="en-US" sz="1200" dirty="0" smtClean="0">
                <a:solidFill>
                  <a:schemeClr val="tx1"/>
                </a:solidFill>
              </a:rPr>
              <a:t>esperate </a:t>
            </a:r>
            <a:r>
              <a:rPr lang="en-US" sz="1200" dirty="0">
                <a:solidFill>
                  <a:schemeClr val="tx1"/>
                </a:solidFill>
              </a:rPr>
              <a:t>to grow revenue as </a:t>
            </a:r>
            <a:r>
              <a:rPr lang="en-US" sz="1200" dirty="0" smtClean="0">
                <a:solidFill>
                  <a:schemeClr val="tx1"/>
                </a:solidFill>
              </a:rPr>
              <a:t>Avaya’s future looks shaky</a:t>
            </a:r>
            <a:endParaRPr lang="en-US" sz="1200" dirty="0">
              <a:solidFill>
                <a:schemeClr val="tx1"/>
              </a:solidFill>
            </a:endParaRPr>
          </a:p>
          <a:p>
            <a:pPr marL="511175" lvl="1" indent="-171450">
              <a:lnSpc>
                <a:spcPct val="9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Promise dubious BOM cost reductions also achievable with Broadcom solutions – no innovation</a:t>
            </a:r>
          </a:p>
          <a:p>
            <a:pPr marL="511175" lvl="1" indent="-171450">
              <a:lnSpc>
                <a:spcPct val="9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tx1"/>
                </a:solidFill>
              </a:rPr>
              <a:t>Offer low cost, but outdated and inflexible ARM9 </a:t>
            </a:r>
            <a:r>
              <a:rPr lang="en-US" sz="1200" dirty="0" err="1" smtClean="0">
                <a:solidFill>
                  <a:schemeClr val="tx1"/>
                </a:solidFill>
              </a:rPr>
              <a:t>SoC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1" name="Rectangle 5"/>
          <p:cNvSpPr>
            <a:spLocks noChangeArrowheads="1"/>
          </p:cNvSpPr>
          <p:nvPr/>
        </p:nvSpPr>
        <p:spPr bwMode="gray">
          <a:xfrm>
            <a:off x="6241175" y="3841130"/>
            <a:ext cx="5303520" cy="2670623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2400" lvl="3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lvl="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ectangle 71"/>
          <p:cNvSpPr>
            <a:spLocks noChangeAspect="1"/>
          </p:cNvSpPr>
          <p:nvPr/>
        </p:nvSpPr>
        <p:spPr bwMode="gray">
          <a:xfrm>
            <a:off x="6739757" y="4346981"/>
            <a:ext cx="2871321" cy="3323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chemeClr val="tx1"/>
                </a:solidFill>
              </a:rPr>
              <a:t>Call to action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>
            <a:spLocks noChangeAspect="1"/>
          </p:cNvSpPr>
          <p:nvPr/>
        </p:nvSpPr>
        <p:spPr bwMode="gray">
          <a:xfrm>
            <a:off x="6347649" y="4849606"/>
            <a:ext cx="4846527" cy="1551194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</a:rPr>
              <a:t>Explore opportunities for smart speaker w/ VoIP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Broadcom ideally positioned thanks to complete software offering in audio and VoIP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400" b="1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</a:rPr>
              <a:t>Promote ODM solutions to tier 2/3 accounts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Broadcom ideally positioned thanks to complete software offering in audio and </a:t>
            </a:r>
            <a:r>
              <a:rPr lang="en-US" sz="1400" dirty="0" smtClean="0">
                <a:solidFill>
                  <a:schemeClr val="tx1"/>
                </a:solidFill>
              </a:rPr>
              <a:t>VoIP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Lead ODMs: </a:t>
            </a:r>
            <a:r>
              <a:rPr lang="en-US" sz="1400" dirty="0" err="1" smtClean="0">
                <a:solidFill>
                  <a:schemeClr val="tx1"/>
                </a:solidFill>
              </a:rPr>
              <a:t>Pegatron</a:t>
            </a:r>
            <a:r>
              <a:rPr lang="en-US" sz="1400" dirty="0" smtClean="0">
                <a:solidFill>
                  <a:schemeClr val="tx1"/>
                </a:solidFill>
              </a:rPr>
              <a:t>, Foxconn, </a:t>
            </a:r>
            <a:r>
              <a:rPr lang="en-US" sz="1400" dirty="0" err="1" smtClean="0">
                <a:solidFill>
                  <a:schemeClr val="tx1"/>
                </a:solidFill>
              </a:rPr>
              <a:t>Sercomm</a:t>
            </a:r>
            <a:r>
              <a:rPr lang="en-US" sz="1400" dirty="0" smtClean="0">
                <a:solidFill>
                  <a:schemeClr val="tx1"/>
                </a:solidFill>
              </a:rPr>
              <a:t> + more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ectangle 19"/>
          <p:cNvSpPr>
            <a:spLocks noChangeArrowheads="1"/>
          </p:cNvSpPr>
          <p:nvPr/>
        </p:nvSpPr>
        <p:spPr bwMode="gray">
          <a:xfrm>
            <a:off x="6295958" y="3948085"/>
            <a:ext cx="5120640" cy="224187"/>
          </a:xfrm>
          <a:prstGeom prst="rect">
            <a:avLst/>
          </a:prstGeom>
          <a:solidFill>
            <a:srgbClr val="AB192D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hangingPunct="0"/>
            <a:endParaRPr lang="en-US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7" name="Picture 6" descr="Image result for action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31" y="4249755"/>
            <a:ext cx="572663" cy="52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5"/>
          <p:cNvSpPr>
            <a:spLocks noChangeArrowheads="1"/>
          </p:cNvSpPr>
          <p:nvPr/>
        </p:nvSpPr>
        <p:spPr bwMode="gray">
          <a:xfrm>
            <a:off x="6242223" y="3841130"/>
            <a:ext cx="5303520" cy="2670623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2400" lvl="3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lvl="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16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Rectangle 78"/>
          <p:cNvSpPr>
            <a:spLocks noChangeAspect="1"/>
          </p:cNvSpPr>
          <p:nvPr/>
        </p:nvSpPr>
        <p:spPr bwMode="gray">
          <a:xfrm>
            <a:off x="6740805" y="4346981"/>
            <a:ext cx="2871321" cy="3323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chemeClr val="tx1"/>
                </a:solidFill>
              </a:rPr>
              <a:t>Call to action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>
            <a:spLocks noChangeAspect="1"/>
          </p:cNvSpPr>
          <p:nvPr/>
        </p:nvSpPr>
        <p:spPr bwMode="gray">
          <a:xfrm>
            <a:off x="6348697" y="4982412"/>
            <a:ext cx="4846527" cy="12659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Look for growth in China</a:t>
            </a: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Local Chinese vendors ideally positioned to capitalize on regional growth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endParaRPr lang="en-US" sz="1400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b="1" dirty="0" smtClean="0">
                <a:solidFill>
                  <a:schemeClr val="tx1"/>
                </a:solidFill>
              </a:rPr>
              <a:t>Be vigilant – Don’t lose to DSPG!</a:t>
            </a:r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chemeClr val="tx1"/>
                </a:solidFill>
              </a:rPr>
              <a:t>Call marketing if you sense competitive threat from DSPG</a:t>
            </a:r>
            <a:endParaRPr lang="en-US" sz="1400" b="1" dirty="0" smtClean="0">
              <a:solidFill>
                <a:schemeClr val="tx1"/>
              </a:solidFill>
            </a:endParaRPr>
          </a:p>
        </p:txBody>
      </p:sp>
      <p:sp>
        <p:nvSpPr>
          <p:cNvPr id="84" name="Rectangle 19"/>
          <p:cNvSpPr>
            <a:spLocks noChangeArrowheads="1"/>
          </p:cNvSpPr>
          <p:nvPr/>
        </p:nvSpPr>
        <p:spPr bwMode="gray">
          <a:xfrm>
            <a:off x="6297006" y="3948085"/>
            <a:ext cx="5120640" cy="224187"/>
          </a:xfrm>
          <a:prstGeom prst="rect">
            <a:avLst/>
          </a:prstGeom>
          <a:solidFill>
            <a:srgbClr val="AB192D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hangingPunct="0"/>
            <a:endParaRPr lang="en-US" b="1" dirty="0">
              <a:solidFill>
                <a:srgbClr val="FFFFFF"/>
              </a:solidFill>
              <a:effectLst>
                <a:outerShdw blurRad="190500" algn="ctr" rotWithShape="0">
                  <a:prstClr val="black">
                    <a:alpha val="5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7" name="Picture 6" descr="Image result for action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79" y="4249755"/>
            <a:ext cx="572663" cy="52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34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VoIP:  Competitive positioning against DSPG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4654" y="2287028"/>
            <a:ext cx="1466748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654" y="3222023"/>
            <a:ext cx="1452321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System Cost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654" y="4812076"/>
            <a:ext cx="2537554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Connectivity (</a:t>
            </a:r>
            <a:r>
              <a:rPr lang="en-US" sz="2000" dirty="0" err="1" smtClean="0"/>
              <a:t>WiFi</a:t>
            </a:r>
            <a:r>
              <a:rPr lang="en-US" sz="2000" dirty="0" smtClean="0"/>
              <a:t>/BT)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54" y="4066401"/>
            <a:ext cx="169597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Audio software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4654" y="5638800"/>
            <a:ext cx="926536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Security</a:t>
            </a:r>
          </a:p>
        </p:txBody>
      </p:sp>
      <p:sp>
        <p:nvSpPr>
          <p:cNvPr id="9" name="Pie 8"/>
          <p:cNvSpPr/>
          <p:nvPr/>
        </p:nvSpPr>
        <p:spPr>
          <a:xfrm>
            <a:off x="3962400" y="2196927"/>
            <a:ext cx="457200" cy="457200"/>
          </a:xfrm>
          <a:prstGeom prst="pie">
            <a:avLst>
              <a:gd name="adj1" fmla="val 16131187"/>
              <a:gd name="adj2" fmla="val 16098206"/>
            </a:avLst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>
              <a:solidFill>
                <a:schemeClr val="tx1"/>
              </a:solidFill>
            </a:endParaRPr>
          </a:p>
        </p:txBody>
      </p:sp>
      <p:pic>
        <p:nvPicPr>
          <p:cNvPr id="2052" name="Picture 4" descr="Image result for dspg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1433312"/>
            <a:ext cx="990600" cy="32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ie 18"/>
          <p:cNvSpPr/>
          <p:nvPr/>
        </p:nvSpPr>
        <p:spPr>
          <a:xfrm>
            <a:off x="5993802" y="3131922"/>
            <a:ext cx="457200" cy="457200"/>
          </a:xfrm>
          <a:prstGeom prst="pie">
            <a:avLst>
              <a:gd name="adj1" fmla="val 21584239"/>
              <a:gd name="adj2" fmla="val 16164958"/>
            </a:avLst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>
              <a:solidFill>
                <a:schemeClr val="tx1"/>
              </a:solidFill>
            </a:endParaRPr>
          </a:p>
        </p:txBody>
      </p:sp>
      <p:sp>
        <p:nvSpPr>
          <p:cNvPr id="20" name="Pie 19"/>
          <p:cNvSpPr/>
          <p:nvPr/>
        </p:nvSpPr>
        <p:spPr>
          <a:xfrm>
            <a:off x="3962400" y="3131922"/>
            <a:ext cx="457200" cy="457200"/>
          </a:xfrm>
          <a:prstGeom prst="pie">
            <a:avLst>
              <a:gd name="adj1" fmla="val 16131187"/>
              <a:gd name="adj2" fmla="val 16098206"/>
            </a:avLst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5200" y="2084558"/>
            <a:ext cx="4648201" cy="6586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 smtClean="0"/>
              <a:t>DSPG: Only low-end solutions in production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 smtClean="0"/>
              <a:t>DSPG audio performance limited by outdated ARM926 implementation </a:t>
            </a:r>
            <a:r>
              <a:rPr lang="en-US" sz="1400" b="1" dirty="0"/>
              <a:t>(</a:t>
            </a:r>
            <a:r>
              <a:rPr lang="en-US" sz="1400" b="1" dirty="0" smtClean="0"/>
              <a:t>all processors)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5200" y="2971800"/>
            <a:ext cx="4648201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Better system cost with Broadcom thanks to Ethernet switch integration.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Request “Low cost design guidelines” from </a:t>
            </a:r>
            <a:r>
              <a:rPr lang="en-US" sz="1400" b="1" dirty="0" err="1" smtClean="0"/>
              <a:t>Mktg</a:t>
            </a:r>
            <a:endParaRPr lang="en-US" sz="1400" b="1" dirty="0" smtClean="0"/>
          </a:p>
        </p:txBody>
      </p:sp>
      <p:sp>
        <p:nvSpPr>
          <p:cNvPr id="23" name="Pie 22"/>
          <p:cNvSpPr/>
          <p:nvPr/>
        </p:nvSpPr>
        <p:spPr>
          <a:xfrm>
            <a:off x="3962400" y="4724400"/>
            <a:ext cx="457200" cy="457200"/>
          </a:xfrm>
          <a:prstGeom prst="pie">
            <a:avLst>
              <a:gd name="adj1" fmla="val 16131187"/>
              <a:gd name="adj2" fmla="val 16098206"/>
            </a:avLst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93802" y="4724400"/>
            <a:ext cx="457200" cy="4572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7315200" y="4835301"/>
            <a:ext cx="4648201" cy="3877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b="1" dirty="0" smtClean="0"/>
              <a:t>BRCM offers field hardened </a:t>
            </a:r>
            <a:r>
              <a:rPr lang="en-US" sz="1400" b="1" dirty="0" err="1" smtClean="0"/>
              <a:t>WiFi</a:t>
            </a:r>
            <a:r>
              <a:rPr lang="en-US" sz="1400" b="1" dirty="0" smtClean="0"/>
              <a:t>/BT in partnership with Cypress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84654" y="1981200"/>
            <a:ext cx="102643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4654" y="2895600"/>
            <a:ext cx="102643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15200" y="1475601"/>
            <a:ext cx="4648201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b="1" dirty="0" smtClean="0"/>
              <a:t>Notes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84654" y="3733800"/>
            <a:ext cx="102643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4654" y="4572000"/>
            <a:ext cx="102643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ie 34"/>
          <p:cNvSpPr/>
          <p:nvPr/>
        </p:nvSpPr>
        <p:spPr>
          <a:xfrm>
            <a:off x="3962400" y="3897524"/>
            <a:ext cx="457200" cy="457200"/>
          </a:xfrm>
          <a:prstGeom prst="pie">
            <a:avLst>
              <a:gd name="adj1" fmla="val 16131187"/>
              <a:gd name="adj2" fmla="val 16098206"/>
            </a:avLst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Pie 35"/>
          <p:cNvSpPr/>
          <p:nvPr/>
        </p:nvSpPr>
        <p:spPr>
          <a:xfrm>
            <a:off x="5993802" y="3897524"/>
            <a:ext cx="457200" cy="457200"/>
          </a:xfrm>
          <a:prstGeom prst="pie">
            <a:avLst>
              <a:gd name="adj1" fmla="val 21584239"/>
              <a:gd name="adj2" fmla="val 16164958"/>
            </a:avLst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15200" y="3886200"/>
            <a:ext cx="4648201" cy="6586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 err="1" smtClean="0"/>
              <a:t>Brcm</a:t>
            </a:r>
            <a:r>
              <a:rPr lang="en-US" sz="1400" b="1" dirty="0" smtClean="0"/>
              <a:t> offers open, flexible </a:t>
            </a:r>
            <a:r>
              <a:rPr lang="en-US" sz="1400" b="1" dirty="0" err="1" smtClean="0"/>
              <a:t>ARM+Neon</a:t>
            </a:r>
            <a:r>
              <a:rPr lang="en-US" sz="1400" b="1" dirty="0" smtClean="0"/>
              <a:t> software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 smtClean="0"/>
              <a:t>DSPG offers closed, micro coded, rigid implementation on ARM926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784654" y="5410200"/>
            <a:ext cx="102643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e 38"/>
          <p:cNvSpPr/>
          <p:nvPr/>
        </p:nvSpPr>
        <p:spPr>
          <a:xfrm>
            <a:off x="3962400" y="5562600"/>
            <a:ext cx="457200" cy="457200"/>
          </a:xfrm>
          <a:prstGeom prst="pie">
            <a:avLst>
              <a:gd name="adj1" fmla="val 16131187"/>
              <a:gd name="adj2" fmla="val 16098206"/>
            </a:avLst>
          </a:prstGeom>
          <a:solidFill>
            <a:srgbClr val="00B050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993802" y="5562600"/>
            <a:ext cx="457200" cy="4572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41" name="TextBox 40"/>
          <p:cNvSpPr txBox="1"/>
          <p:nvPr/>
        </p:nvSpPr>
        <p:spPr>
          <a:xfrm>
            <a:off x="7315200" y="5628832"/>
            <a:ext cx="4648201" cy="3877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b="1" dirty="0" smtClean="0"/>
              <a:t>BRCM undisputed leader in security. No proven secure solution from DSPG.</a:t>
            </a:r>
          </a:p>
        </p:txBody>
      </p:sp>
      <p:pic>
        <p:nvPicPr>
          <p:cNvPr id="2054" name="Picture 6" descr="Image result for broadcom lt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72" y="1513581"/>
            <a:ext cx="1897856" cy="2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Pie 41"/>
          <p:cNvSpPr/>
          <p:nvPr/>
        </p:nvSpPr>
        <p:spPr>
          <a:xfrm>
            <a:off x="5993802" y="2196927"/>
            <a:ext cx="457200" cy="457200"/>
          </a:xfrm>
          <a:prstGeom prst="pie">
            <a:avLst>
              <a:gd name="adj1" fmla="val 21584239"/>
              <a:gd name="adj2" fmla="val 16164958"/>
            </a:avLst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6601" y="0"/>
            <a:ext cx="12198601" cy="6898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0" b="2370"/>
          <a:stretch/>
        </p:blipFill>
        <p:spPr>
          <a:xfrm>
            <a:off x="11210" y="40637"/>
            <a:ext cx="12186584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58245" y="2760587"/>
            <a:ext cx="6530196" cy="135421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Small low-cost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secure microcontroller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supports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two usage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modes with integrated scanning license and payment security: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Standalone processor on RTOS supports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VGA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resolution 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Co-processor alongside high-performance AP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running scan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software &amp; high resolution camera on Android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35241" y="1524000"/>
            <a:ext cx="6745131" cy="86177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Mid-range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secure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processor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supports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VGA resolution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on Linux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devices and includes a USB camera with </a:t>
            </a:r>
            <a:r>
              <a:rPr lang="en-US" sz="1600" dirty="0" err="1">
                <a:latin typeface="Helvetica Light" charset="0"/>
                <a:ea typeface="Helvetica Light" charset="0"/>
                <a:cs typeface="Helvetica Light" charset="0"/>
              </a:rPr>
              <a:t>EdgeDecoder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 barcode software for processing QR payment barcodes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41841" y="523432"/>
            <a:ext cx="6745131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High-end secure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processor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supports 2-5Mp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resolution &amp;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the </a:t>
            </a:r>
          </a:p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flexibility of running Linux or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Android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17260" y="2396877"/>
            <a:ext cx="6869159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Lynx BCM58101/103Q </a:t>
            </a:r>
            <a:r>
              <a:rPr lang="it-IT" sz="2000" b="1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it-IT" sz="2000" b="1" dirty="0">
                <a:latin typeface="Helvetica" charset="0"/>
                <a:ea typeface="Helvetica" charset="0"/>
                <a:cs typeface="Helvetica" charset="0"/>
              </a:rPr>
              <a:t>Sampling </a:t>
            </a:r>
            <a:r>
              <a:rPr lang="it-IT" sz="2000" b="1" dirty="0" smtClean="0">
                <a:latin typeface="Helvetica" charset="0"/>
                <a:ea typeface="Helvetica" charset="0"/>
                <a:cs typeface="Helvetica" charset="0"/>
              </a:rPr>
              <a:t>July)</a:t>
            </a:r>
            <a:endParaRPr lang="en-US" sz="3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17260" y="1156118"/>
            <a:ext cx="6869160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Claudius </a:t>
            </a:r>
            <a:r>
              <a:rPr lang="it-IT" sz="24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BCM5892Q </a:t>
            </a:r>
            <a:r>
              <a:rPr lang="it-IT" sz="2000" b="1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it-IT" sz="2000" b="1" dirty="0">
                <a:latin typeface="Helvetica" charset="0"/>
                <a:ea typeface="Helvetica" charset="0"/>
                <a:cs typeface="Helvetica" charset="0"/>
              </a:rPr>
              <a:t>Sampling </a:t>
            </a:r>
            <a:r>
              <a:rPr lang="it-IT" sz="2000" b="1" dirty="0" smtClean="0">
                <a:latin typeface="Helvetica" charset="0"/>
                <a:ea typeface="Helvetica" charset="0"/>
                <a:cs typeface="Helvetica" charset="0"/>
              </a:rPr>
              <a:t>June)</a:t>
            </a:r>
            <a:endParaRPr lang="en-US" sz="32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17260" y="152400"/>
            <a:ext cx="7250160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Cygnus BCM58302/303Q </a:t>
            </a:r>
            <a:r>
              <a:rPr lang="it-IT" sz="2000" b="1" dirty="0" smtClean="0">
                <a:latin typeface="Helvetica" charset="0"/>
                <a:ea typeface="Helvetica" charset="0"/>
                <a:cs typeface="Helvetica" charset="0"/>
              </a:rPr>
              <a:t>(Sampling Now)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792" y="0"/>
            <a:ext cx="4228608" cy="141576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Broadcom / Code Corp POS “Q” Scanner</a:t>
            </a:r>
            <a:r>
              <a:rPr lang="en-US" sz="2800" b="1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Bundles</a:t>
            </a:r>
            <a:endParaRPr lang="en-US" sz="2800" b="1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52600" y="4996290"/>
            <a:ext cx="7616450" cy="707886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Saves $20-50 vs hardware scanners without </a:t>
            </a: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sacrificing performance or security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956" y="4783217"/>
            <a:ext cx="2211830" cy="567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6" y="568638"/>
            <a:ext cx="4826005" cy="43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dolby atmos logo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1544600" cy="86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600"/>
            <a:ext cx="1375825" cy="137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3004" y="1109932"/>
            <a:ext cx="11365992" cy="16332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demo available </a:t>
            </a:r>
            <a:r>
              <a:rPr lang="en-US" dirty="0" smtClean="0"/>
              <a:t>Q4</a:t>
            </a:r>
            <a:r>
              <a:rPr lang="en-US" dirty="0" smtClean="0"/>
              <a:t>‘17                         </a:t>
            </a:r>
            <a:r>
              <a:rPr lang="en-US" dirty="0" smtClean="0"/>
              <a:t>available now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voice demo available now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Audio / Embedded Applications </a:t>
            </a:r>
            <a:endParaRPr lang="en-US" dirty="0"/>
          </a:p>
        </p:txBody>
      </p:sp>
      <p:pic>
        <p:nvPicPr>
          <p:cNvPr id="5" name="Picture 4" descr="Image result for alexa voice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46" y="1909225"/>
            <a:ext cx="2044678" cy="4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dolby digita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819400"/>
            <a:ext cx="3921125" cy="348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200" y="2904458"/>
            <a:ext cx="6096000" cy="34963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u="sng" dirty="0" smtClean="0"/>
              <a:t>Key Embedded Positioning </a:t>
            </a:r>
            <a:r>
              <a:rPr lang="en-US" sz="2800" u="sng" dirty="0"/>
              <a:t>P</a:t>
            </a:r>
            <a:r>
              <a:rPr lang="en-US" sz="2800" u="sng" dirty="0" smtClean="0"/>
              <a:t>oints: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Security is critical to any new embedded design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StrataGX security leadership demonstrated with #1 POS market share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Highly integrated SOC featuring: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Best in class security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Gigabit Ethernet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Integrated wireless drivers 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Flexible </a:t>
            </a:r>
            <a:r>
              <a:rPr lang="en-US" sz="2000" dirty="0"/>
              <a:t>UI interfaces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81000" y="2514600"/>
            <a:ext cx="1066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1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StrataGX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1480" y="3620076"/>
            <a:ext cx="10523550" cy="1046440"/>
          </a:xfrm>
        </p:spPr>
        <p:txBody>
          <a:bodyPr/>
          <a:lstStyle/>
          <a:p>
            <a:pPr>
              <a:defRPr/>
            </a:pPr>
            <a:r>
              <a:rPr lang="en-US" dirty="0"/>
              <a:t>Broadcom </a:t>
            </a:r>
            <a:r>
              <a:rPr lang="en-US" dirty="0" smtClean="0"/>
              <a:t>Wireless Audio 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June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8"/>
          <p:cNvSpPr>
            <a:spLocks noGrp="1"/>
          </p:cNvSpPr>
          <p:nvPr>
            <p:ph type="title"/>
          </p:nvPr>
        </p:nvSpPr>
        <p:spPr>
          <a:xfrm>
            <a:off x="104820" y="202980"/>
            <a:ext cx="9906000" cy="418576"/>
          </a:xfr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3200" dirty="0" smtClean="0">
                <a:latin typeface="+mn-lt"/>
              </a:rPr>
              <a:t>Wireless </a:t>
            </a:r>
            <a:r>
              <a:rPr lang="en-US" sz="3200" dirty="0">
                <a:latin typeface="+mn-lt"/>
              </a:rPr>
              <a:t>Audio </a:t>
            </a:r>
            <a:r>
              <a:rPr lang="en-US" sz="3200" dirty="0" smtClean="0">
                <a:latin typeface="+mn-lt"/>
              </a:rPr>
              <a:t>Platform</a:t>
            </a:r>
            <a:endParaRPr lang="en-US" sz="3200" dirty="0">
              <a:latin typeface="+mn-lt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00324" y="5044260"/>
            <a:ext cx="12043047" cy="1371600"/>
          </a:xfrm>
          <a:prstGeom prst="roundRect">
            <a:avLst/>
          </a:prstGeom>
          <a:solidFill>
            <a:srgbClr val="6699FF">
              <a:alpha val="46000"/>
            </a:srgb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0324" y="3591117"/>
            <a:ext cx="12043047" cy="1371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6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00324" y="2152905"/>
            <a:ext cx="12043047" cy="1371600"/>
          </a:xfrm>
          <a:prstGeom prst="roundRect">
            <a:avLst/>
          </a:prstGeom>
          <a:solidFill>
            <a:srgbClr val="6699FF">
              <a:alpha val="45490"/>
            </a:srgb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0324" y="702245"/>
            <a:ext cx="12043047" cy="1371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6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>
              <a:solidFill>
                <a:prstClr val="white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-180435" y="4026803"/>
            <a:ext cx="1211870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i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Mid Range </a:t>
            </a:r>
          </a:p>
          <a:p>
            <a:pPr algn="ctr">
              <a:lnSpc>
                <a:spcPct val="90000"/>
              </a:lnSpc>
            </a:pPr>
            <a:r>
              <a:rPr lang="en-US" sz="1400" b="1" i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Wi-Fi/BT Speaker</a:t>
            </a:r>
          </a:p>
        </p:txBody>
      </p:sp>
      <p:sp>
        <p:nvSpPr>
          <p:cNvPr id="77" name="TextBox 76"/>
          <p:cNvSpPr txBox="1"/>
          <p:nvPr/>
        </p:nvSpPr>
        <p:spPr>
          <a:xfrm rot="16200000">
            <a:off x="-61814" y="2699654"/>
            <a:ext cx="974626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i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High </a:t>
            </a:r>
            <a:r>
              <a:rPr lang="en-US" sz="1400" b="1" i="1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Perf</a:t>
            </a:r>
            <a:r>
              <a:rPr lang="en-US" sz="1400" b="1" i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en-US" sz="1400" b="1" i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Wi-Fi Speaker</a:t>
            </a:r>
          </a:p>
        </p:txBody>
      </p:sp>
      <p:sp>
        <p:nvSpPr>
          <p:cNvPr id="81" name="TextBox 80"/>
          <p:cNvSpPr txBox="1"/>
          <p:nvPr/>
        </p:nvSpPr>
        <p:spPr>
          <a:xfrm rot="16200000">
            <a:off x="-186243" y="1193644"/>
            <a:ext cx="1223485" cy="3877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i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Sound bar, AVR,</a:t>
            </a:r>
          </a:p>
          <a:p>
            <a:pPr algn="ctr">
              <a:lnSpc>
                <a:spcPct val="90000"/>
              </a:lnSpc>
            </a:pPr>
            <a:r>
              <a:rPr lang="en-US" sz="1400" b="1" i="1" dirty="0" err="1" smtClean="0">
                <a:solidFill>
                  <a:prstClr val="black"/>
                </a:solidFill>
                <a:latin typeface="Arial Narrow" panose="020B0606020202030204" pitchFamily="34" charset="0"/>
              </a:rPr>
              <a:t>HiFi</a:t>
            </a:r>
            <a:r>
              <a:rPr lang="en-US" sz="1400" b="1" i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Modules 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8650865" y="6501400"/>
            <a:ext cx="3474720" cy="2743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 smtClean="0">
                <a:solidFill>
                  <a:srgbClr val="990000">
                    <a:lumMod val="75000"/>
                  </a:srgbClr>
                </a:solidFill>
                <a:cs typeface="Arial" charset="0"/>
              </a:rPr>
              <a:t>2018</a:t>
            </a:r>
            <a:endParaRPr lang="en-US" sz="1200" dirty="0">
              <a:solidFill>
                <a:srgbClr val="990000">
                  <a:lumMod val="75000"/>
                </a:srgbClr>
              </a:solidFill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17605" y="6501400"/>
            <a:ext cx="3474720" cy="2743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 smtClean="0">
                <a:solidFill>
                  <a:srgbClr val="990000">
                    <a:lumMod val="75000"/>
                  </a:srgbClr>
                </a:solidFill>
                <a:cs typeface="Arial" charset="0"/>
              </a:rPr>
              <a:t>2017</a:t>
            </a:r>
            <a:endParaRPr lang="en-US" sz="1200" dirty="0">
              <a:solidFill>
                <a:srgbClr val="990000">
                  <a:lumMod val="75000"/>
                </a:srgbClr>
              </a:solidFill>
              <a:cs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 rot="16200000">
            <a:off x="-137822" y="5559481"/>
            <a:ext cx="1126643" cy="3877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i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Low Cost </a:t>
            </a:r>
          </a:p>
          <a:p>
            <a:pPr algn="ctr">
              <a:lnSpc>
                <a:spcPct val="90000"/>
              </a:lnSpc>
            </a:pPr>
            <a:r>
              <a:rPr lang="en-US" sz="1400" b="1" i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WiFi Speaker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602615" y="6501400"/>
            <a:ext cx="3474720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 smtClean="0">
                <a:solidFill>
                  <a:srgbClr val="990000">
                    <a:lumMod val="75000"/>
                  </a:srgbClr>
                </a:solidFill>
                <a:cs typeface="Arial" charset="0"/>
              </a:rPr>
              <a:t>2016</a:t>
            </a:r>
            <a:endParaRPr lang="en-US" sz="1200" dirty="0">
              <a:solidFill>
                <a:srgbClr val="990000">
                  <a:lumMod val="75000"/>
                </a:srgbClr>
              </a:solidFill>
              <a:cs typeface="Arial" charset="0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3754741" y="3668643"/>
            <a:ext cx="2478065" cy="8557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defRPr/>
            </a:pPr>
            <a:r>
              <a:rPr lang="en-US" sz="1400" b="1" i="1" dirty="0" smtClean="0">
                <a:solidFill>
                  <a:srgbClr val="CC092F"/>
                </a:solidFill>
              </a:rPr>
              <a:t>Cygnus</a:t>
            </a:r>
            <a:endParaRPr lang="en-US" sz="1400" b="1" i="1" dirty="0">
              <a:solidFill>
                <a:srgbClr val="CC092F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Cortex A9 </a:t>
            </a:r>
            <a:r>
              <a:rPr lang="en-US" sz="900" dirty="0" smtClean="0">
                <a:solidFill>
                  <a:srgbClr val="CC092F"/>
                </a:solidFill>
              </a:rPr>
              <a:t>1GHz </a:t>
            </a:r>
            <a:r>
              <a:rPr lang="en-US" sz="900" dirty="0" smtClean="0">
                <a:solidFill>
                  <a:prstClr val="black"/>
                </a:solidFill>
              </a:rPr>
              <a:t>NEON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DDR3/LPDDR2, LCD, High Res Audio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PCIe, SDIO, </a:t>
            </a:r>
            <a:r>
              <a:rPr lang="en-US" sz="900" dirty="0" smtClean="0">
                <a:solidFill>
                  <a:prstClr val="black"/>
                </a:solidFill>
              </a:rPr>
              <a:t>1 sample sync, </a:t>
            </a:r>
            <a:r>
              <a:rPr lang="en-US" sz="900" dirty="0">
                <a:solidFill>
                  <a:prstClr val="black"/>
                </a:solidFill>
              </a:rPr>
              <a:t>Secure Boot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GE </a:t>
            </a:r>
            <a:r>
              <a:rPr lang="en-US" sz="900" dirty="0">
                <a:solidFill>
                  <a:prstClr val="black"/>
                </a:solidFill>
              </a:rPr>
              <a:t>MAC + PHY, USB 2.0</a:t>
            </a: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3760668" y="2306525"/>
            <a:ext cx="2478065" cy="8557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defRPr/>
            </a:pPr>
            <a:r>
              <a:rPr lang="en-US" sz="1400" b="1" i="1" dirty="0" smtClean="0">
                <a:solidFill>
                  <a:srgbClr val="CC092F"/>
                </a:solidFill>
              </a:rPr>
              <a:t>Cygnus</a:t>
            </a:r>
            <a:endParaRPr lang="en-US" sz="1400" b="1" i="1" dirty="0">
              <a:solidFill>
                <a:srgbClr val="CC092F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Cortex A9 </a:t>
            </a:r>
            <a:r>
              <a:rPr lang="en-US" sz="900" dirty="0" smtClean="0">
                <a:solidFill>
                  <a:srgbClr val="CC092F"/>
                </a:solidFill>
              </a:rPr>
              <a:t>1.2 GHz</a:t>
            </a:r>
            <a:r>
              <a:rPr lang="en-US" sz="900" dirty="0" smtClean="0">
                <a:solidFill>
                  <a:prstClr val="black"/>
                </a:solidFill>
              </a:rPr>
              <a:t> NEON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DDR3/LPDDR2, LCD, High Res Audio</a:t>
            </a:r>
            <a:endParaRPr lang="en-US" sz="9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PCIe, SDIO, </a:t>
            </a:r>
            <a:r>
              <a:rPr lang="en-US" sz="900" dirty="0" smtClean="0">
                <a:solidFill>
                  <a:prstClr val="black"/>
                </a:solidFill>
              </a:rPr>
              <a:t>1 sample sync, Secure Boot</a:t>
            </a:r>
            <a:endParaRPr lang="en-US" sz="9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GE MAC + PHY, USB 2.0</a:t>
            </a:r>
          </a:p>
        </p:txBody>
      </p:sp>
      <p:sp>
        <p:nvSpPr>
          <p:cNvPr id="115" name="Rounded Rectangle 114"/>
          <p:cNvSpPr/>
          <p:nvPr/>
        </p:nvSpPr>
        <p:spPr bwMode="auto">
          <a:xfrm>
            <a:off x="3760668" y="904926"/>
            <a:ext cx="2478065" cy="8557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defRPr/>
            </a:pPr>
            <a:r>
              <a:rPr lang="en-US" sz="1400" b="1" i="1" dirty="0" smtClean="0">
                <a:solidFill>
                  <a:srgbClr val="CC092F"/>
                </a:solidFill>
              </a:rPr>
              <a:t>Cygnus</a:t>
            </a:r>
            <a:endParaRPr lang="en-US" sz="1400" b="1" i="1" dirty="0">
              <a:solidFill>
                <a:srgbClr val="CC092F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Cortex A9 </a:t>
            </a:r>
            <a:r>
              <a:rPr lang="en-US" sz="900" dirty="0" smtClean="0">
                <a:solidFill>
                  <a:srgbClr val="CC092F"/>
                </a:solidFill>
              </a:rPr>
              <a:t>1.2GHz</a:t>
            </a:r>
            <a:r>
              <a:rPr lang="en-US" sz="900" dirty="0" smtClean="0">
                <a:solidFill>
                  <a:prstClr val="black"/>
                </a:solidFill>
              </a:rPr>
              <a:t> NEON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DDR3/LPDDR2, LCD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High Res Audio with 1 sample sync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Secure Boot, 2x GE MAC + PHY, USB 2.0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370715" y="1848340"/>
            <a:ext cx="3144547" cy="22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100" i="1" kern="0" dirty="0" smtClean="0">
                <a:solidFill>
                  <a:prstClr val="black"/>
                </a:solidFill>
                <a:latin typeface="Calibri" pitchFamily="34" charset="0"/>
              </a:rPr>
              <a:t>Dual Band Concurrent WiFi 11ac </a:t>
            </a:r>
            <a:r>
              <a:rPr lang="en-US" sz="1100" i="1" kern="0" dirty="0" smtClean="0">
                <a:solidFill>
                  <a:srgbClr val="CC092F"/>
                </a:solidFill>
                <a:latin typeface="Calibri" pitchFamily="34" charset="0"/>
              </a:rPr>
              <a:t>2x2</a:t>
            </a:r>
            <a:r>
              <a:rPr lang="en-US" sz="1100" i="1" kern="0" dirty="0" smtClean="0">
                <a:solidFill>
                  <a:prstClr val="black"/>
                </a:solidFill>
                <a:latin typeface="Calibri" pitchFamily="34" charset="0"/>
              </a:rPr>
              <a:t> + BT4.2 + </a:t>
            </a:r>
            <a:r>
              <a:rPr lang="en-US" sz="1100" i="1" kern="0" dirty="0" err="1" smtClean="0">
                <a:solidFill>
                  <a:prstClr val="black"/>
                </a:solidFill>
                <a:latin typeface="Calibri" pitchFamily="34" charset="0"/>
              </a:rPr>
              <a:t>dLNA</a:t>
            </a:r>
            <a:endParaRPr lang="en-US" sz="1100" i="1" kern="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606278" y="3228245"/>
            <a:ext cx="2915117" cy="22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100" i="1" kern="0" dirty="0" smtClean="0">
                <a:solidFill>
                  <a:prstClr val="black"/>
                </a:solidFill>
                <a:latin typeface="Calibri" pitchFamily="34" charset="0"/>
              </a:rPr>
              <a:t>WiFi 11ac </a:t>
            </a:r>
            <a:r>
              <a:rPr lang="en-US" sz="1100" i="1" kern="0" dirty="0" smtClean="0">
                <a:solidFill>
                  <a:srgbClr val="CC092F"/>
                </a:solidFill>
                <a:latin typeface="Calibri" pitchFamily="34" charset="0"/>
              </a:rPr>
              <a:t>2x2</a:t>
            </a:r>
            <a:r>
              <a:rPr lang="en-US" sz="1100" i="1" kern="0" dirty="0" smtClean="0">
                <a:solidFill>
                  <a:prstClr val="black"/>
                </a:solidFill>
                <a:latin typeface="Calibri" pitchFamily="34" charset="0"/>
              </a:rPr>
              <a:t> + BT4.1</a:t>
            </a:r>
            <a:endParaRPr lang="en-US" sz="1100" i="1" kern="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543486" y="4583697"/>
            <a:ext cx="3054719" cy="22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100" i="1" kern="0" dirty="0" err="1" smtClean="0">
                <a:solidFill>
                  <a:prstClr val="black"/>
                </a:solidFill>
                <a:latin typeface="Calibri" pitchFamily="34" charset="0"/>
              </a:rPr>
              <a:t>WiFi</a:t>
            </a:r>
            <a:r>
              <a:rPr lang="en-US" sz="1100" i="1" kern="0" dirty="0" smtClean="0">
                <a:solidFill>
                  <a:prstClr val="black"/>
                </a:solidFill>
                <a:latin typeface="Calibri" pitchFamily="34" charset="0"/>
              </a:rPr>
              <a:t>  </a:t>
            </a:r>
            <a:r>
              <a:rPr lang="en-US" sz="1100" i="1" kern="0" dirty="0" smtClean="0">
                <a:solidFill>
                  <a:srgbClr val="CC092F"/>
                </a:solidFill>
                <a:latin typeface="Calibri" pitchFamily="34" charset="0"/>
              </a:rPr>
              <a:t>11ac 1x1 </a:t>
            </a:r>
            <a:r>
              <a:rPr lang="en-US" sz="1100" i="1" kern="0" dirty="0" smtClean="0">
                <a:solidFill>
                  <a:prstClr val="black"/>
                </a:solidFill>
                <a:latin typeface="Calibri" pitchFamily="34" charset="0"/>
              </a:rPr>
              <a:t>+ BT4.1</a:t>
            </a:r>
            <a:endParaRPr lang="en-US" sz="1100" i="1" kern="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91" name="Rounded Rectangle 190"/>
          <p:cNvSpPr/>
          <p:nvPr/>
        </p:nvSpPr>
        <p:spPr bwMode="auto">
          <a:xfrm>
            <a:off x="7772750" y="2307731"/>
            <a:ext cx="2568266" cy="854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defRPr/>
            </a:pPr>
            <a:r>
              <a:rPr lang="en-US" sz="1400" b="1" i="1" dirty="0">
                <a:solidFill>
                  <a:srgbClr val="CC092F"/>
                </a:solidFill>
              </a:rPr>
              <a:t>Cygnus Plus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1x Cortex A9 </a:t>
            </a:r>
            <a:r>
              <a:rPr lang="en-US" sz="900" dirty="0">
                <a:solidFill>
                  <a:srgbClr val="C00000"/>
                </a:solidFill>
              </a:rPr>
              <a:t>1.6GHz</a:t>
            </a:r>
            <a:r>
              <a:rPr lang="en-US" sz="900" dirty="0">
                <a:solidFill>
                  <a:prstClr val="black"/>
                </a:solidFill>
              </a:rPr>
              <a:t>, NEON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DDR3/LPDDR2, LCD, </a:t>
            </a:r>
            <a:r>
              <a:rPr lang="en-US" sz="900" dirty="0">
                <a:solidFill>
                  <a:srgbClr val="C00000"/>
                </a:solidFill>
              </a:rPr>
              <a:t>3D GFX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srgbClr val="C00000"/>
                </a:solidFill>
              </a:rPr>
              <a:t>Dolby ATMOS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High Res Audio with 1 sample Sync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Secure Boot, GE MAC + PHY, PCIe</a:t>
            </a:r>
          </a:p>
        </p:txBody>
      </p:sp>
      <p:sp>
        <p:nvSpPr>
          <p:cNvPr id="205" name="Rounded Rectangle 204"/>
          <p:cNvSpPr/>
          <p:nvPr/>
        </p:nvSpPr>
        <p:spPr bwMode="auto">
          <a:xfrm>
            <a:off x="3684468" y="5129112"/>
            <a:ext cx="2478065" cy="8557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defRPr/>
            </a:pPr>
            <a:r>
              <a:rPr lang="en-US" sz="1400" b="1" i="1" dirty="0" smtClean="0">
                <a:solidFill>
                  <a:srgbClr val="CC092F"/>
                </a:solidFill>
              </a:rPr>
              <a:t>Cygnus</a:t>
            </a:r>
            <a:endParaRPr lang="en-US" sz="1400" b="1" i="1" dirty="0">
              <a:solidFill>
                <a:srgbClr val="CC092F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Cortex A9 </a:t>
            </a:r>
            <a:r>
              <a:rPr lang="en-US" sz="900" dirty="0" smtClean="0">
                <a:solidFill>
                  <a:srgbClr val="CC092F"/>
                </a:solidFill>
              </a:rPr>
              <a:t>800MHz</a:t>
            </a:r>
            <a:r>
              <a:rPr lang="en-US" sz="900" dirty="0" smtClean="0">
                <a:solidFill>
                  <a:prstClr val="black"/>
                </a:solidFill>
              </a:rPr>
              <a:t> NEON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DDR3/LPDDR2, LCD, High Res Audio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PCIe, SDIO, </a:t>
            </a:r>
            <a:r>
              <a:rPr lang="en-US" sz="900" dirty="0" smtClean="0">
                <a:solidFill>
                  <a:prstClr val="black"/>
                </a:solidFill>
              </a:rPr>
              <a:t>1 sample Sync, </a:t>
            </a:r>
            <a:r>
              <a:rPr lang="en-US" sz="900" dirty="0">
                <a:solidFill>
                  <a:prstClr val="black"/>
                </a:solidFill>
              </a:rPr>
              <a:t>Secure Boot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 smtClean="0">
                <a:solidFill>
                  <a:prstClr val="black"/>
                </a:solidFill>
              </a:rPr>
              <a:t>GE </a:t>
            </a:r>
            <a:r>
              <a:rPr lang="en-US" sz="900" dirty="0">
                <a:solidFill>
                  <a:prstClr val="black"/>
                </a:solidFill>
              </a:rPr>
              <a:t>MAC + PHY, USB 2.0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1295375" y="6030702"/>
            <a:ext cx="3054719" cy="22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100" i="1" kern="0" dirty="0" smtClean="0">
                <a:solidFill>
                  <a:prstClr val="black"/>
                </a:solidFill>
                <a:latin typeface="Calibri" pitchFamily="34" charset="0"/>
              </a:rPr>
              <a:t>     </a:t>
            </a:r>
            <a:r>
              <a:rPr lang="en-US" sz="1100" i="1" kern="0" dirty="0" err="1" smtClean="0">
                <a:solidFill>
                  <a:prstClr val="black"/>
                </a:solidFill>
                <a:latin typeface="Calibri" pitchFamily="34" charset="0"/>
              </a:rPr>
              <a:t>WiFi</a:t>
            </a:r>
            <a:r>
              <a:rPr lang="en-US" sz="1100" i="1" kern="0" dirty="0" smtClean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en-US" sz="1100" i="1" kern="0" dirty="0" smtClean="0">
                <a:solidFill>
                  <a:srgbClr val="CC092F"/>
                </a:solidFill>
                <a:latin typeface="Calibri" pitchFamily="34" charset="0"/>
              </a:rPr>
              <a:t>11n</a:t>
            </a:r>
            <a:r>
              <a:rPr lang="en-US" sz="1100" i="1" kern="0" dirty="0" smtClean="0">
                <a:solidFill>
                  <a:prstClr val="black"/>
                </a:solidFill>
                <a:latin typeface="Calibri" pitchFamily="34" charset="0"/>
              </a:rPr>
              <a:t> + BT4.1</a:t>
            </a:r>
            <a:endParaRPr lang="en-US" sz="1100" i="1" kern="0" dirty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44852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14" y="801194"/>
            <a:ext cx="1632623" cy="123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852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9" y="2458830"/>
            <a:ext cx="1372079" cy="80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8525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63" y="3778750"/>
            <a:ext cx="1060648" cy="78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8528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38" y="5249513"/>
            <a:ext cx="1055699" cy="907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ounded Rectangle 93"/>
          <p:cNvSpPr/>
          <p:nvPr/>
        </p:nvSpPr>
        <p:spPr bwMode="auto">
          <a:xfrm>
            <a:off x="7772750" y="884666"/>
            <a:ext cx="2568266" cy="8545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defRPr/>
            </a:pPr>
            <a:r>
              <a:rPr lang="en-US" sz="1400" b="1" i="1" dirty="0">
                <a:solidFill>
                  <a:srgbClr val="CC092F"/>
                </a:solidFill>
              </a:rPr>
              <a:t>Cygnus Plus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1x Cortex A9 </a:t>
            </a:r>
            <a:r>
              <a:rPr lang="en-US" sz="900" dirty="0">
                <a:solidFill>
                  <a:srgbClr val="C00000"/>
                </a:solidFill>
              </a:rPr>
              <a:t>1.6GHz</a:t>
            </a:r>
            <a:r>
              <a:rPr lang="en-US" sz="900" dirty="0">
                <a:solidFill>
                  <a:prstClr val="black"/>
                </a:solidFill>
              </a:rPr>
              <a:t>, NEON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DDR3/LPDDR2, LCD, </a:t>
            </a:r>
            <a:r>
              <a:rPr lang="en-US" sz="900" dirty="0">
                <a:solidFill>
                  <a:srgbClr val="C00000"/>
                </a:solidFill>
              </a:rPr>
              <a:t>3D GFX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srgbClr val="C00000"/>
                </a:solidFill>
              </a:rPr>
              <a:t>Dolby ATMOS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High Res Audio with 1 sample Sync</a:t>
            </a:r>
          </a:p>
          <a:p>
            <a:pPr>
              <a:lnSpc>
                <a:spcPct val="90000"/>
              </a:lnSpc>
              <a:defRPr/>
            </a:pPr>
            <a:r>
              <a:rPr lang="en-US" sz="900" dirty="0">
                <a:solidFill>
                  <a:prstClr val="black"/>
                </a:solidFill>
              </a:rPr>
              <a:t>Secure Boot, GE MAC + PHY, PCIe</a:t>
            </a:r>
          </a:p>
        </p:txBody>
      </p:sp>
      <p:grpSp>
        <p:nvGrpSpPr>
          <p:cNvPr id="125" name="BRCM Chip SM"/>
          <p:cNvGrpSpPr/>
          <p:nvPr/>
        </p:nvGrpSpPr>
        <p:grpSpPr>
          <a:xfrm>
            <a:off x="2948585" y="1047890"/>
            <a:ext cx="695843" cy="676040"/>
            <a:chOff x="1638300" y="1600200"/>
            <a:chExt cx="1066800" cy="1066800"/>
          </a:xfrm>
        </p:grpSpPr>
        <p:sp>
          <p:nvSpPr>
            <p:cNvPr id="126" name="Rounded Rectangle 125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27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1100" b="1" kern="0" dirty="0" smtClean="0">
                  <a:solidFill>
                    <a:prstClr val="white"/>
                  </a:solidFill>
                </a:rPr>
                <a:t>58305</a:t>
              </a:r>
            </a:p>
          </p:txBody>
        </p:sp>
        <p:pic>
          <p:nvPicPr>
            <p:cNvPr id="128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BRCM Chip SM"/>
          <p:cNvGrpSpPr/>
          <p:nvPr/>
        </p:nvGrpSpPr>
        <p:grpSpPr>
          <a:xfrm>
            <a:off x="2485930" y="1302509"/>
            <a:ext cx="435260" cy="421160"/>
            <a:chOff x="1638300" y="1600200"/>
            <a:chExt cx="1066800" cy="1066800"/>
          </a:xfrm>
        </p:grpSpPr>
        <p:sp>
          <p:nvSpPr>
            <p:cNvPr id="137" name="Rounded Rectangle 136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38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</a:rPr>
                <a:t>43596</a:t>
              </a:r>
            </a:p>
          </p:txBody>
        </p:sp>
        <p:pic>
          <p:nvPicPr>
            <p:cNvPr id="139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" name="BRCM Chip SM"/>
          <p:cNvGrpSpPr/>
          <p:nvPr/>
        </p:nvGrpSpPr>
        <p:grpSpPr>
          <a:xfrm>
            <a:off x="6974762" y="1047890"/>
            <a:ext cx="695843" cy="676040"/>
            <a:chOff x="1638300" y="1600200"/>
            <a:chExt cx="1066800" cy="1066800"/>
          </a:xfrm>
        </p:grpSpPr>
        <p:sp>
          <p:nvSpPr>
            <p:cNvPr id="142" name="Rounded Rectangle 141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50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1100" b="1" kern="0" dirty="0" smtClean="0">
                  <a:solidFill>
                    <a:prstClr val="white"/>
                  </a:solidFill>
                </a:rPr>
                <a:t>58306</a:t>
              </a:r>
            </a:p>
          </p:txBody>
        </p:sp>
        <p:pic>
          <p:nvPicPr>
            <p:cNvPr id="151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BRCM Chip SM"/>
          <p:cNvGrpSpPr/>
          <p:nvPr/>
        </p:nvGrpSpPr>
        <p:grpSpPr>
          <a:xfrm>
            <a:off x="6512107" y="1302509"/>
            <a:ext cx="435260" cy="421160"/>
            <a:chOff x="1638300" y="1600200"/>
            <a:chExt cx="1066800" cy="1066800"/>
          </a:xfrm>
        </p:grpSpPr>
        <p:sp>
          <p:nvSpPr>
            <p:cNvPr id="154" name="Rounded Rectangle 153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55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</a:rPr>
                <a:t>43596</a:t>
              </a:r>
            </a:p>
          </p:txBody>
        </p:sp>
        <p:pic>
          <p:nvPicPr>
            <p:cNvPr id="156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8" name="BRCM Chip SM"/>
          <p:cNvGrpSpPr/>
          <p:nvPr/>
        </p:nvGrpSpPr>
        <p:grpSpPr>
          <a:xfrm>
            <a:off x="6974762" y="2407315"/>
            <a:ext cx="695843" cy="676040"/>
            <a:chOff x="1638300" y="1600200"/>
            <a:chExt cx="1066800" cy="1066800"/>
          </a:xfrm>
        </p:grpSpPr>
        <p:sp>
          <p:nvSpPr>
            <p:cNvPr id="159" name="Rounded Rectangle 158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60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1100" b="1" kern="0" dirty="0" smtClean="0">
                  <a:solidFill>
                    <a:prstClr val="white"/>
                  </a:solidFill>
                </a:rPr>
                <a:t>58306</a:t>
              </a:r>
            </a:p>
          </p:txBody>
        </p:sp>
        <p:pic>
          <p:nvPicPr>
            <p:cNvPr id="161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BRCM Chip SM"/>
          <p:cNvGrpSpPr/>
          <p:nvPr/>
        </p:nvGrpSpPr>
        <p:grpSpPr>
          <a:xfrm>
            <a:off x="6512107" y="2661934"/>
            <a:ext cx="435260" cy="421160"/>
            <a:chOff x="1638300" y="1600200"/>
            <a:chExt cx="1066800" cy="1066800"/>
          </a:xfrm>
        </p:grpSpPr>
        <p:sp>
          <p:nvSpPr>
            <p:cNvPr id="163" name="Rounded Rectangle 162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64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</a:rPr>
                <a:t>43596</a:t>
              </a:r>
            </a:p>
          </p:txBody>
        </p:sp>
        <p:pic>
          <p:nvPicPr>
            <p:cNvPr id="165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6" name="BRCM Chip SM"/>
          <p:cNvGrpSpPr/>
          <p:nvPr/>
        </p:nvGrpSpPr>
        <p:grpSpPr>
          <a:xfrm>
            <a:off x="2948585" y="2407315"/>
            <a:ext cx="695843" cy="676040"/>
            <a:chOff x="1638300" y="1600200"/>
            <a:chExt cx="1066800" cy="1066800"/>
          </a:xfrm>
        </p:grpSpPr>
        <p:sp>
          <p:nvSpPr>
            <p:cNvPr id="167" name="Rounded Rectangle 166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68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1100" b="1" kern="0" dirty="0" smtClean="0">
                  <a:solidFill>
                    <a:prstClr val="white"/>
                  </a:solidFill>
                </a:rPr>
                <a:t>58305</a:t>
              </a:r>
            </a:p>
          </p:txBody>
        </p:sp>
        <p:pic>
          <p:nvPicPr>
            <p:cNvPr id="170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BRCM Chip SM"/>
          <p:cNvGrpSpPr/>
          <p:nvPr/>
        </p:nvGrpSpPr>
        <p:grpSpPr>
          <a:xfrm>
            <a:off x="2485930" y="2661934"/>
            <a:ext cx="435260" cy="421160"/>
            <a:chOff x="1638300" y="1600200"/>
            <a:chExt cx="1066800" cy="1066800"/>
          </a:xfrm>
        </p:grpSpPr>
        <p:sp>
          <p:nvSpPr>
            <p:cNvPr id="172" name="Rounded Rectangle 171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73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</a:rPr>
                <a:t>43596</a:t>
              </a:r>
            </a:p>
          </p:txBody>
        </p:sp>
        <p:pic>
          <p:nvPicPr>
            <p:cNvPr id="174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5" name="BRCM Chip SM"/>
          <p:cNvGrpSpPr/>
          <p:nvPr/>
        </p:nvGrpSpPr>
        <p:grpSpPr>
          <a:xfrm>
            <a:off x="2948585" y="3789895"/>
            <a:ext cx="695843" cy="676040"/>
            <a:chOff x="1638300" y="1600200"/>
            <a:chExt cx="1066800" cy="1066800"/>
          </a:xfrm>
        </p:grpSpPr>
        <p:sp>
          <p:nvSpPr>
            <p:cNvPr id="176" name="Rounded Rectangle 175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77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1100" b="1" kern="0" dirty="0" smtClean="0">
                  <a:solidFill>
                    <a:prstClr val="white"/>
                  </a:solidFill>
                </a:rPr>
                <a:t>58305</a:t>
              </a:r>
            </a:p>
          </p:txBody>
        </p:sp>
        <p:pic>
          <p:nvPicPr>
            <p:cNvPr id="178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9" name="BRCM Chip SM"/>
          <p:cNvGrpSpPr/>
          <p:nvPr/>
        </p:nvGrpSpPr>
        <p:grpSpPr>
          <a:xfrm>
            <a:off x="2485930" y="4044514"/>
            <a:ext cx="435260" cy="421160"/>
            <a:chOff x="1638300" y="1600200"/>
            <a:chExt cx="1066800" cy="1066800"/>
          </a:xfrm>
        </p:grpSpPr>
        <p:sp>
          <p:nvSpPr>
            <p:cNvPr id="180" name="Rounded Rectangle 179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81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</a:rPr>
                <a:t>43455</a:t>
              </a:r>
            </a:p>
          </p:txBody>
        </p:sp>
        <p:pic>
          <p:nvPicPr>
            <p:cNvPr id="182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3" name="BRCM Chip SM"/>
          <p:cNvGrpSpPr/>
          <p:nvPr/>
        </p:nvGrpSpPr>
        <p:grpSpPr>
          <a:xfrm>
            <a:off x="2942237" y="5210880"/>
            <a:ext cx="695843" cy="676040"/>
            <a:chOff x="1638300" y="1600200"/>
            <a:chExt cx="1066800" cy="1066800"/>
          </a:xfrm>
        </p:grpSpPr>
        <p:sp>
          <p:nvSpPr>
            <p:cNvPr id="184" name="Rounded Rectangle 183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85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1100" b="1" kern="0" dirty="0" smtClean="0">
                  <a:solidFill>
                    <a:prstClr val="white"/>
                  </a:solidFill>
                </a:rPr>
                <a:t>58305</a:t>
              </a:r>
            </a:p>
          </p:txBody>
        </p:sp>
        <p:pic>
          <p:nvPicPr>
            <p:cNvPr id="186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7" name="BRCM Chip SM"/>
          <p:cNvGrpSpPr/>
          <p:nvPr/>
        </p:nvGrpSpPr>
        <p:grpSpPr>
          <a:xfrm>
            <a:off x="2479582" y="5465499"/>
            <a:ext cx="435260" cy="421160"/>
            <a:chOff x="1638300" y="1600200"/>
            <a:chExt cx="1066800" cy="1066800"/>
          </a:xfrm>
        </p:grpSpPr>
        <p:sp>
          <p:nvSpPr>
            <p:cNvPr id="188" name="Rounded Rectangle 187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189" name="TextBox 28"/>
            <p:cNvSpPr txBox="1"/>
            <p:nvPr/>
          </p:nvSpPr>
          <p:spPr bwMode="gray">
            <a:xfrm>
              <a:off x="1761393" y="2319310"/>
              <a:ext cx="820615" cy="2535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  <a:defRPr/>
              </a:pPr>
              <a:r>
                <a:rPr lang="en-US" sz="900" b="1" kern="0" dirty="0" smtClean="0">
                  <a:solidFill>
                    <a:prstClr val="white"/>
                  </a:solidFill>
                </a:rPr>
                <a:t>43438</a:t>
              </a:r>
            </a:p>
          </p:txBody>
        </p:sp>
        <p:pic>
          <p:nvPicPr>
            <p:cNvPr id="190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313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Elbow Connector 104"/>
          <p:cNvCxnSpPr/>
          <p:nvPr/>
        </p:nvCxnSpPr>
        <p:spPr>
          <a:xfrm flipV="1">
            <a:off x="5946710" y="3622729"/>
            <a:ext cx="262741" cy="126678"/>
          </a:xfrm>
          <a:prstGeom prst="bentConnector3">
            <a:avLst>
              <a:gd name="adj1" fmla="val 10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6093961" y="3369164"/>
            <a:ext cx="232469" cy="259607"/>
            <a:chOff x="6137631" y="2314095"/>
            <a:chExt cx="232469" cy="259607"/>
          </a:xfrm>
        </p:grpSpPr>
        <p:pic>
          <p:nvPicPr>
            <p:cNvPr id="107" name="Picture 4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675" y="2314095"/>
              <a:ext cx="2254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Rectangle 107"/>
            <p:cNvSpPr/>
            <p:nvPr/>
          </p:nvSpPr>
          <p:spPr>
            <a:xfrm>
              <a:off x="6137631" y="2471111"/>
              <a:ext cx="231946" cy="1025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</p:grpSp>
      <p:sp>
        <p:nvSpPr>
          <p:cNvPr id="51" name="Content Placeholder 5"/>
          <p:cNvSpPr>
            <a:spLocks noGrp="1"/>
          </p:cNvSpPr>
          <p:nvPr>
            <p:ph sz="quarter" idx="10"/>
          </p:nvPr>
        </p:nvSpPr>
        <p:spPr>
          <a:xfrm>
            <a:off x="6441646" y="688819"/>
            <a:ext cx="5645534" cy="536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smtClean="0">
                <a:cs typeface="Arial" charset="0"/>
              </a:rPr>
              <a:t>High-performance </a:t>
            </a:r>
            <a:r>
              <a:rPr lang="en-US" sz="1800" b="1" dirty="0">
                <a:cs typeface="Arial" charset="0"/>
              </a:rPr>
              <a:t>CPU </a:t>
            </a:r>
          </a:p>
          <a:p>
            <a:pPr lvl="1" fontAlgn="auto">
              <a:defRPr/>
            </a:pPr>
            <a:r>
              <a:rPr lang="en-US" sz="1400" dirty="0"/>
              <a:t>ARM Cortex A9 up to 1.25 GHz </a:t>
            </a:r>
            <a:r>
              <a:rPr lang="en-US" sz="1400" dirty="0" smtClean="0"/>
              <a:t>(3,125 </a:t>
            </a:r>
            <a:r>
              <a:rPr lang="en-US" sz="1400" dirty="0"/>
              <a:t>DMIPS)</a:t>
            </a:r>
          </a:p>
          <a:p>
            <a:pPr lvl="1" fontAlgn="auto">
              <a:defRPr/>
            </a:pPr>
            <a:r>
              <a:rPr lang="en-US" sz="1400" dirty="0"/>
              <a:t>NEON SIMD/VFP </a:t>
            </a:r>
            <a:r>
              <a:rPr lang="en-US" sz="1400" dirty="0" smtClean="0"/>
              <a:t>Support</a:t>
            </a:r>
          </a:p>
          <a:p>
            <a:pPr lvl="1" fontAlgn="auto">
              <a:defRPr/>
            </a:pPr>
            <a:r>
              <a:rPr lang="en-US" sz="1400" dirty="0" smtClean="0"/>
              <a:t>28nm Process technology for lower power consumption</a:t>
            </a:r>
          </a:p>
          <a:p>
            <a:pPr>
              <a:defRPr/>
            </a:pPr>
            <a:r>
              <a:rPr lang="en-US" sz="1800" b="1" dirty="0">
                <a:cs typeface="Arial" charset="0"/>
              </a:rPr>
              <a:t>High Resolution Wireless Audio</a:t>
            </a:r>
          </a:p>
          <a:p>
            <a:pPr lvl="1">
              <a:defRPr/>
            </a:pPr>
            <a:r>
              <a:rPr lang="en-US" sz="1400" dirty="0"/>
              <a:t>3 I2S with 384kHz/24 bit</a:t>
            </a:r>
          </a:p>
          <a:p>
            <a:r>
              <a:rPr lang="en-US" sz="1800" b="1" dirty="0" smtClean="0">
                <a:cs typeface="Arial" charset="0"/>
              </a:rPr>
              <a:t>Synchronization Digital Timing Engine</a:t>
            </a:r>
          </a:p>
          <a:p>
            <a:pPr lvl="1"/>
            <a:r>
              <a:rPr lang="en-US" sz="1400" dirty="0"/>
              <a:t>&lt;</a:t>
            </a:r>
            <a:r>
              <a:rPr lang="en-US" sz="1400" dirty="0" smtClean="0"/>
              <a:t>1</a:t>
            </a:r>
            <a:r>
              <a:rPr lang="en-US" sz="1400" dirty="0"/>
              <a:t> </a:t>
            </a:r>
            <a:r>
              <a:rPr lang="en-US" sz="1400" dirty="0" smtClean="0"/>
              <a:t>sample </a:t>
            </a:r>
            <a:r>
              <a:rPr lang="en-US" sz="1400" dirty="0"/>
              <a:t>speaker synchronization with AVB technology </a:t>
            </a:r>
            <a:endParaRPr lang="en-US" sz="1400" dirty="0" smtClean="0"/>
          </a:p>
          <a:p>
            <a:pPr lvl="1"/>
            <a:r>
              <a:rPr lang="en-US" sz="1400" dirty="0"/>
              <a:t>No </a:t>
            </a:r>
            <a:r>
              <a:rPr lang="en-US" sz="1400" dirty="0" smtClean="0"/>
              <a:t>limitation from interrupt </a:t>
            </a:r>
            <a:r>
              <a:rPr lang="en-US" sz="1400" dirty="0"/>
              <a:t>latency </a:t>
            </a:r>
          </a:p>
          <a:p>
            <a:r>
              <a:rPr lang="en-US" sz="1800" b="1" dirty="0" smtClean="0">
                <a:cs typeface="Arial" charset="0"/>
              </a:rPr>
              <a:t>Market leading integration and system cost</a:t>
            </a:r>
          </a:p>
          <a:p>
            <a:pPr lvl="1"/>
            <a:r>
              <a:rPr lang="en-US" sz="1400" dirty="0" smtClean="0"/>
              <a:t>Gigabit </a:t>
            </a:r>
            <a:r>
              <a:rPr lang="en-US" sz="1400" dirty="0"/>
              <a:t>Ethernet switch/PHY</a:t>
            </a:r>
          </a:p>
          <a:p>
            <a:r>
              <a:rPr lang="en-US" sz="1800" b="1" dirty="0" err="1" smtClean="0">
                <a:cs typeface="Arial" charset="0"/>
              </a:rPr>
              <a:t>BroadSAFE</a:t>
            </a:r>
            <a:r>
              <a:rPr lang="en-US" sz="1800" b="1" dirty="0" smtClean="0">
                <a:cs typeface="Arial" charset="0"/>
              </a:rPr>
              <a:t> Security for access </a:t>
            </a:r>
            <a:r>
              <a:rPr lang="en-US" sz="1800" b="1" dirty="0">
                <a:cs typeface="Arial" charset="0"/>
              </a:rPr>
              <a:t>&amp;</a:t>
            </a:r>
            <a:r>
              <a:rPr lang="en-US" sz="1800" b="1" dirty="0" smtClean="0">
                <a:cs typeface="Arial" charset="0"/>
              </a:rPr>
              <a:t> content control</a:t>
            </a:r>
          </a:p>
          <a:p>
            <a:pPr lvl="1"/>
            <a:r>
              <a:rPr lang="en-US" sz="1400" dirty="0" smtClean="0"/>
              <a:t>Secure boot, user authentication and trusted execution</a:t>
            </a:r>
          </a:p>
          <a:p>
            <a:pPr lvl="1"/>
            <a:r>
              <a:rPr lang="en-US" sz="1400" dirty="0" smtClean="0"/>
              <a:t>DRM compliant silicon and software</a:t>
            </a:r>
          </a:p>
          <a:p>
            <a:r>
              <a:rPr lang="en-US" sz="1800" b="1" dirty="0" smtClean="0">
                <a:cs typeface="Arial" charset="0"/>
              </a:rPr>
              <a:t>Reference </a:t>
            </a:r>
            <a:r>
              <a:rPr lang="en-US" sz="1800" b="1" dirty="0">
                <a:cs typeface="Arial" charset="0"/>
              </a:rPr>
              <a:t>software </a:t>
            </a:r>
            <a:r>
              <a:rPr lang="en-US" sz="1800" b="1" dirty="0" smtClean="0">
                <a:cs typeface="Arial" charset="0"/>
              </a:rPr>
              <a:t>solution</a:t>
            </a:r>
          </a:p>
          <a:p>
            <a:pPr lvl="1"/>
            <a:r>
              <a:rPr lang="en-US" sz="1400" dirty="0">
                <a:cs typeface="Arial" charset="0"/>
              </a:rPr>
              <a:t>Linux and Android BSPs</a:t>
            </a:r>
          </a:p>
          <a:p>
            <a:pPr lvl="1"/>
            <a:r>
              <a:rPr lang="en-US" sz="1400" dirty="0" smtClean="0">
                <a:cs typeface="Arial" charset="0"/>
              </a:rPr>
              <a:t>Airplay </a:t>
            </a:r>
            <a:r>
              <a:rPr lang="en-US" sz="1400" dirty="0">
                <a:cs typeface="Arial" charset="0"/>
              </a:rPr>
              <a:t>and </a:t>
            </a:r>
            <a:r>
              <a:rPr lang="en-US" sz="1400" dirty="0" err="1" smtClean="0">
                <a:cs typeface="Arial" charset="0"/>
              </a:rPr>
              <a:t>GoogleCast</a:t>
            </a:r>
            <a:r>
              <a:rPr lang="en-US" sz="1400" dirty="0" smtClean="0">
                <a:cs typeface="Arial" charset="0"/>
              </a:rPr>
              <a:t> streaming audio support</a:t>
            </a:r>
          </a:p>
          <a:p>
            <a:r>
              <a:rPr lang="en-US" sz="1800" b="1" dirty="0" smtClean="0"/>
              <a:t>Package</a:t>
            </a:r>
            <a:r>
              <a:rPr lang="en-US" sz="1800" dirty="0" smtClean="0"/>
              <a:t>: </a:t>
            </a:r>
            <a:r>
              <a:rPr lang="en-US" sz="1400" dirty="0" smtClean="0"/>
              <a:t>17x17 </a:t>
            </a:r>
            <a:r>
              <a:rPr lang="en-US" sz="1400" dirty="0"/>
              <a:t>FCBGA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3306"/>
            <a:ext cx="10617200" cy="418576"/>
          </a:xfr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Cygnus Wireless Audio Solution</a:t>
            </a:r>
          </a:p>
        </p:txBody>
      </p:sp>
      <p:sp>
        <p:nvSpPr>
          <p:cNvPr id="411" name="Line 120"/>
          <p:cNvSpPr>
            <a:spLocks noChangeShapeType="1"/>
          </p:cNvSpPr>
          <p:nvPr/>
        </p:nvSpPr>
        <p:spPr bwMode="auto">
          <a:xfrm>
            <a:off x="1915056" y="1681013"/>
            <a:ext cx="0" cy="36830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  <a:cs typeface="+mn-cs"/>
            </a:endParaRPr>
          </a:p>
        </p:txBody>
      </p:sp>
      <p:sp>
        <p:nvSpPr>
          <p:cNvPr id="443" name="Line 177"/>
          <p:cNvSpPr>
            <a:spLocks noChangeShapeType="1"/>
          </p:cNvSpPr>
          <p:nvPr/>
        </p:nvSpPr>
        <p:spPr bwMode="auto">
          <a:xfrm>
            <a:off x="4774684" y="3968299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sp>
        <p:nvSpPr>
          <p:cNvPr id="493" name="Text Box 78"/>
          <p:cNvSpPr txBox="1">
            <a:spLocks noChangeArrowheads="1"/>
          </p:cNvSpPr>
          <p:nvPr/>
        </p:nvSpPr>
        <p:spPr bwMode="auto">
          <a:xfrm>
            <a:off x="1423745" y="876302"/>
            <a:ext cx="9826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+mn-lt"/>
                <a:cs typeface="Arial" charset="0"/>
              </a:rPr>
              <a:t>Display</a:t>
            </a:r>
            <a:endParaRPr lang="en-US" sz="1200" b="1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191" name="Picture 4" descr="http://p.globalsources.com/IMAGES/PDT/B1059361613/RJ45-Connec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89" y="6013746"/>
            <a:ext cx="4460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8" name="Elbow Connector 197"/>
          <p:cNvCxnSpPr/>
          <p:nvPr/>
        </p:nvCxnSpPr>
        <p:spPr>
          <a:xfrm flipH="1" flipV="1">
            <a:off x="605360" y="5976658"/>
            <a:ext cx="304121" cy="328892"/>
          </a:xfrm>
          <a:prstGeom prst="bentConnector3">
            <a:avLst>
              <a:gd name="adj1" fmla="val 100201"/>
            </a:avLst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923941" y="6412643"/>
            <a:ext cx="312586" cy="14542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050" b="1" dirty="0">
                <a:latin typeface="+mn-lt"/>
                <a:cs typeface="+mn-cs"/>
              </a:rPr>
              <a:t>GigE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4504" y="2071985"/>
            <a:ext cx="4474796" cy="3900189"/>
            <a:chOff x="411916" y="2071985"/>
            <a:chExt cx="4474796" cy="3900189"/>
          </a:xfrm>
        </p:grpSpPr>
        <p:grpSp>
          <p:nvGrpSpPr>
            <p:cNvPr id="130" name="Group 129"/>
            <p:cNvGrpSpPr>
              <a:grpSpLocks noChangeAspect="1"/>
            </p:cNvGrpSpPr>
            <p:nvPr/>
          </p:nvGrpSpPr>
          <p:grpSpPr>
            <a:xfrm>
              <a:off x="411916" y="2071985"/>
              <a:ext cx="4474796" cy="3900189"/>
              <a:chOff x="385751" y="1133825"/>
              <a:chExt cx="5981890" cy="5213757"/>
            </a:xfrm>
          </p:grpSpPr>
          <p:grpSp>
            <p:nvGrpSpPr>
              <p:cNvPr id="131" name="Group 130"/>
              <p:cNvGrpSpPr/>
              <p:nvPr/>
            </p:nvGrpSpPr>
            <p:grpSpPr>
              <a:xfrm>
                <a:off x="385751" y="1133825"/>
                <a:ext cx="5981890" cy="5213757"/>
                <a:chOff x="5760720" y="1225296"/>
                <a:chExt cx="5981890" cy="5213757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5760720" y="1225296"/>
                  <a:ext cx="5981890" cy="5213757"/>
                </a:xfrm>
                <a:prstGeom prst="rect">
                  <a:avLst/>
                </a:prstGeom>
                <a:solidFill>
                  <a:srgbClr val="C41230"/>
                </a:soli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>
                    <a:lnSpc>
                      <a:spcPct val="85000"/>
                    </a:lnSpc>
                  </a:pPr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8740247" y="5615826"/>
                  <a:ext cx="1611567" cy="72119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t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Debug</a:t>
                  </a: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6947132" y="3629663"/>
                  <a:ext cx="903061" cy="86603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Secure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Memory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Access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Unit</a:t>
                  </a: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8895707" y="5902463"/>
                  <a:ext cx="1349974" cy="354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600" b="1" dirty="0">
                      <a:solidFill>
                        <a:schemeClr val="tx1"/>
                      </a:solidFill>
                    </a:rPr>
                    <a:t>JTAG</a:t>
                  </a: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6955852" y="4597777"/>
                  <a:ext cx="885621" cy="8794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256KB 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Secure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Scratch </a:t>
                  </a: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/>
                  </a:r>
                  <a:br>
                    <a:rPr lang="en-US" sz="900" b="1" dirty="0" smtClean="0">
                      <a:solidFill>
                        <a:schemeClr val="tx1"/>
                      </a:solidFill>
                    </a:rPr>
                  </a:b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RAM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4" name="Group 143"/>
                <p:cNvGrpSpPr/>
                <p:nvPr/>
              </p:nvGrpSpPr>
              <p:grpSpPr>
                <a:xfrm>
                  <a:off x="8008711" y="4872925"/>
                  <a:ext cx="2345589" cy="604310"/>
                  <a:chOff x="2645510" y="4741892"/>
                  <a:chExt cx="2345589" cy="604310"/>
                </a:xfrm>
              </p:grpSpPr>
              <p:sp>
                <p:nvSpPr>
                  <p:cNvPr id="181" name="Rectangle 180"/>
                  <p:cNvSpPr/>
                  <p:nvPr/>
                </p:nvSpPr>
                <p:spPr>
                  <a:xfrm>
                    <a:off x="2645510" y="4741892"/>
                    <a:ext cx="2345589" cy="60431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tIns="27432" anchor="t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System</a:t>
                    </a:r>
                  </a:p>
                </p:txBody>
              </p:sp>
              <p:grpSp>
                <p:nvGrpSpPr>
                  <p:cNvPr id="182" name="Group 181"/>
                  <p:cNvGrpSpPr/>
                  <p:nvPr/>
                </p:nvGrpSpPr>
                <p:grpSpPr>
                  <a:xfrm>
                    <a:off x="2714109" y="4959732"/>
                    <a:ext cx="2209244" cy="319312"/>
                    <a:chOff x="2714109" y="4959732"/>
                    <a:chExt cx="2209244" cy="319312"/>
                  </a:xfrm>
                </p:grpSpPr>
                <p:sp>
                  <p:nvSpPr>
                    <p:cNvPr id="183" name="Rectangle 182"/>
                    <p:cNvSpPr/>
                    <p:nvPr/>
                  </p:nvSpPr>
                  <p:spPr>
                    <a:xfrm>
                      <a:off x="2714109" y="4959732"/>
                      <a:ext cx="491891" cy="31931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Cortex</a:t>
                      </a:r>
                    </a:p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M0</a:t>
                      </a:r>
                    </a:p>
                  </p:txBody>
                </p:sp>
                <p:sp>
                  <p:nvSpPr>
                    <p:cNvPr id="184" name="Rectangle 183"/>
                    <p:cNvSpPr/>
                    <p:nvPr/>
                  </p:nvSpPr>
                  <p:spPr>
                    <a:xfrm>
                      <a:off x="3286560" y="4959732"/>
                      <a:ext cx="491891" cy="3193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DMU</a:t>
                      </a:r>
                    </a:p>
                  </p:txBody>
                </p:sp>
                <p:sp>
                  <p:nvSpPr>
                    <p:cNvPr id="185" name="Rectangle 184"/>
                    <p:cNvSpPr/>
                    <p:nvPr/>
                  </p:nvSpPr>
                  <p:spPr>
                    <a:xfrm>
                      <a:off x="4431462" y="4959732"/>
                      <a:ext cx="491891" cy="3193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LDO’s</a:t>
                      </a:r>
                    </a:p>
                  </p:txBody>
                </p:sp>
                <p:sp>
                  <p:nvSpPr>
                    <p:cNvPr id="186" name="Rectangle 185"/>
                    <p:cNvSpPr/>
                    <p:nvPr/>
                  </p:nvSpPr>
                  <p:spPr>
                    <a:xfrm>
                      <a:off x="3859011" y="4959732"/>
                      <a:ext cx="491891" cy="3193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PMU</a:t>
                      </a:r>
                    </a:p>
                  </p:txBody>
                </p:sp>
              </p:grpSp>
            </p:grpSp>
            <p:grpSp>
              <p:nvGrpSpPr>
                <p:cNvPr id="145" name="Group 144"/>
                <p:cNvGrpSpPr/>
                <p:nvPr/>
              </p:nvGrpSpPr>
              <p:grpSpPr>
                <a:xfrm>
                  <a:off x="5927328" y="1448785"/>
                  <a:ext cx="1929384" cy="2064235"/>
                  <a:chOff x="564127" y="1317752"/>
                  <a:chExt cx="1929384" cy="2064235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564127" y="1317752"/>
                    <a:ext cx="1929384" cy="2064235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tIns="54864" anchor="t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Security </a:t>
                    </a:r>
                  </a:p>
                </p:txBody>
              </p:sp>
              <p:grpSp>
                <p:nvGrpSpPr>
                  <p:cNvPr id="176" name="Group 175"/>
                  <p:cNvGrpSpPr/>
                  <p:nvPr/>
                </p:nvGrpSpPr>
                <p:grpSpPr>
                  <a:xfrm>
                    <a:off x="716925" y="1708025"/>
                    <a:ext cx="1623788" cy="1468896"/>
                    <a:chOff x="681581" y="1708025"/>
                    <a:chExt cx="1623788" cy="1468896"/>
                  </a:xfrm>
                </p:grpSpPr>
                <p:sp>
                  <p:nvSpPr>
                    <p:cNvPr id="177" name="Rectangle 176"/>
                    <p:cNvSpPr/>
                    <p:nvPr/>
                  </p:nvSpPr>
                  <p:spPr>
                    <a:xfrm>
                      <a:off x="681581" y="1708025"/>
                      <a:ext cx="1623788" cy="274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Crypto Accelerators</a:t>
                      </a:r>
                    </a:p>
                  </p:txBody>
                </p:sp>
                <p:sp>
                  <p:nvSpPr>
                    <p:cNvPr id="178" name="Rectangle 177"/>
                    <p:cNvSpPr/>
                    <p:nvPr/>
                  </p:nvSpPr>
                  <p:spPr>
                    <a:xfrm>
                      <a:off x="681581" y="2106217"/>
                      <a:ext cx="1623788" cy="274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T-RNG</a:t>
                      </a:r>
                    </a:p>
                  </p:txBody>
                </p:sp>
                <p:sp>
                  <p:nvSpPr>
                    <p:cNvPr id="179" name="Rectangle 178"/>
                    <p:cNvSpPr/>
                    <p:nvPr/>
                  </p:nvSpPr>
                  <p:spPr>
                    <a:xfrm>
                      <a:off x="681581" y="2504409"/>
                      <a:ext cx="1623788" cy="274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OTP -NVM 2Kb</a:t>
                      </a:r>
                    </a:p>
                  </p:txBody>
                </p:sp>
                <p:sp>
                  <p:nvSpPr>
                    <p:cNvPr id="180" name="Rectangle 179"/>
                    <p:cNvSpPr/>
                    <p:nvPr/>
                  </p:nvSpPr>
                  <p:spPr>
                    <a:xfrm>
                      <a:off x="681581" y="2902601"/>
                      <a:ext cx="1623788" cy="274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Secure Protection Logic</a:t>
                      </a:r>
                    </a:p>
                  </p:txBody>
                </p:sp>
              </p:grpSp>
            </p:grpSp>
            <p:sp>
              <p:nvSpPr>
                <p:cNvPr id="146" name="Rectangle 145"/>
                <p:cNvSpPr/>
                <p:nvPr/>
              </p:nvSpPr>
              <p:spPr>
                <a:xfrm>
                  <a:off x="10472833" y="2646434"/>
                  <a:ext cx="1133477" cy="370114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37160" rIns="0" bIns="0" rtlCol="0" anchor="t" anchorCtr="0">
                  <a:normAutofit/>
                </a:bodyPr>
                <a:lstStyle/>
                <a:p>
                  <a:pPr algn="ctr">
                    <a:lnSpc>
                      <a:spcPct val="85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Standard I/O</a:t>
                  </a:r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5920638" y="3630499"/>
                  <a:ext cx="936038" cy="1846737"/>
                  <a:chOff x="557437" y="3520126"/>
                  <a:chExt cx="936038" cy="1846737"/>
                </a:xfrm>
              </p:grpSpPr>
              <p:sp>
                <p:nvSpPr>
                  <p:cNvPr id="165" name="Rectangle 164"/>
                  <p:cNvSpPr/>
                  <p:nvPr/>
                </p:nvSpPr>
                <p:spPr>
                  <a:xfrm>
                    <a:off x="557437" y="3520126"/>
                    <a:ext cx="936038" cy="184673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t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Memory</a:t>
                    </a:r>
                  </a:p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Controllers</a:t>
                    </a:r>
                  </a:p>
                </p:txBody>
              </p:sp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644998" y="3986283"/>
                    <a:ext cx="760917" cy="1295680"/>
                    <a:chOff x="644517" y="3986283"/>
                    <a:chExt cx="760917" cy="1295680"/>
                  </a:xfrm>
                </p:grpSpPr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644517" y="3986283"/>
                      <a:ext cx="760917" cy="35969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DDR3 (L) </a:t>
                      </a:r>
                      <a:r>
                        <a:rPr lang="en-US" sz="6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6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600" b="1" dirty="0" smtClean="0">
                          <a:solidFill>
                            <a:schemeClr val="tx1"/>
                          </a:solidFill>
                        </a:rPr>
                        <a:t>LPDDR2</a:t>
                      </a:r>
                      <a:endParaRPr lang="en-US" sz="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8" name="Rectangle 167"/>
                    <p:cNvSpPr/>
                    <p:nvPr/>
                  </p:nvSpPr>
                  <p:spPr>
                    <a:xfrm>
                      <a:off x="644517" y="4454276"/>
                      <a:ext cx="760917" cy="35969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NAND</a:t>
                      </a:r>
                    </a:p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SRAM</a:t>
                      </a:r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>
                    <a:xfrm>
                      <a:off x="644517" y="4922269"/>
                      <a:ext cx="760917" cy="35969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Serial Flash</a:t>
                      </a:r>
                    </a:p>
                  </p:txBody>
                </p:sp>
              </p:grp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8007179" y="2646434"/>
                  <a:ext cx="2347122" cy="2126827"/>
                  <a:chOff x="2643978" y="2515401"/>
                  <a:chExt cx="2347122" cy="2126827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2643978" y="2515401"/>
                    <a:ext cx="2347122" cy="21268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tIns="54864" anchor="t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 smtClean="0">
                        <a:solidFill>
                          <a:schemeClr val="tx1"/>
                        </a:solidFill>
                      </a:rPr>
                      <a:t>CPU Subsystem</a:t>
                    </a:r>
                    <a:endParaRPr lang="en-US" sz="9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57" name="Group 156"/>
                  <p:cNvGrpSpPr/>
                  <p:nvPr/>
                </p:nvGrpSpPr>
                <p:grpSpPr>
                  <a:xfrm>
                    <a:off x="2899012" y="2927765"/>
                    <a:ext cx="1837054" cy="1583430"/>
                    <a:chOff x="2834322" y="2927765"/>
                    <a:chExt cx="1837054" cy="1583430"/>
                  </a:xfrm>
                </p:grpSpPr>
                <p:grpSp>
                  <p:nvGrpSpPr>
                    <p:cNvPr id="158" name="Group 157"/>
                    <p:cNvGrpSpPr/>
                    <p:nvPr/>
                  </p:nvGrpSpPr>
                  <p:grpSpPr>
                    <a:xfrm>
                      <a:off x="2834322" y="2927765"/>
                      <a:ext cx="1837054" cy="533260"/>
                      <a:chOff x="2834322" y="2927765"/>
                      <a:chExt cx="1837054" cy="533260"/>
                    </a:xfrm>
                  </p:grpSpPr>
                  <p:sp>
                    <p:nvSpPr>
                      <p:cNvPr id="162" name="Rectangle 161"/>
                      <p:cNvSpPr/>
                      <p:nvPr/>
                    </p:nvSpPr>
                    <p:spPr>
                      <a:xfrm>
                        <a:off x="4068936" y="2937971"/>
                        <a:ext cx="602440" cy="5230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  <a:headEnd/>
                        <a:tailEnd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algn="ctr" eaLnBrk="0" hangingPunct="0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256KB</a:t>
                        </a:r>
                        <a:br>
                          <a:rPr lang="en-US" sz="700" b="1" dirty="0">
                            <a:solidFill>
                              <a:schemeClr val="tx1"/>
                            </a:solidFill>
                          </a:rPr>
                        </a:b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L2</a:t>
                        </a:r>
                        <a:br>
                          <a:rPr lang="en-US" sz="700" b="1" dirty="0">
                            <a:solidFill>
                              <a:schemeClr val="tx1"/>
                            </a:solidFill>
                          </a:rPr>
                        </a:b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cache</a:t>
                        </a:r>
                      </a:p>
                    </p:txBody>
                  </p:sp>
                  <p:sp>
                    <p:nvSpPr>
                      <p:cNvPr id="163" name="Rectangle 162"/>
                      <p:cNvSpPr/>
                      <p:nvPr/>
                    </p:nvSpPr>
                    <p:spPr>
                      <a:xfrm>
                        <a:off x="2834322" y="2927765"/>
                        <a:ext cx="535972" cy="5105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  <a:headEnd/>
                        <a:tailEnd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algn="ctr" eaLnBrk="0" hangingPunct="0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32K </a:t>
                        </a:r>
                      </a:p>
                      <a:p>
                        <a:pPr algn="ctr" eaLnBrk="0" hangingPunct="0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(I)</a:t>
                        </a:r>
                      </a:p>
                    </p:txBody>
                  </p:sp>
                  <p:sp>
                    <p:nvSpPr>
                      <p:cNvPr id="164" name="Rectangle 163"/>
                      <p:cNvSpPr/>
                      <p:nvPr/>
                    </p:nvSpPr>
                    <p:spPr>
                      <a:xfrm>
                        <a:off x="3451629" y="2927765"/>
                        <a:ext cx="535972" cy="5105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  <a:headEnd/>
                        <a:tailEnd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algn="ctr" eaLnBrk="0" hangingPunct="0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32K</a:t>
                        </a:r>
                        <a:br>
                          <a:rPr lang="en-US" sz="700" b="1" dirty="0">
                            <a:solidFill>
                              <a:schemeClr val="tx1"/>
                            </a:solidFill>
                          </a:rPr>
                        </a:b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(D)</a:t>
                        </a:r>
                      </a:p>
                    </p:txBody>
                  </p:sp>
                </p:grpSp>
                <p:grpSp>
                  <p:nvGrpSpPr>
                    <p:cNvPr id="159" name="Group 158"/>
                    <p:cNvGrpSpPr/>
                    <p:nvPr/>
                  </p:nvGrpSpPr>
                  <p:grpSpPr>
                    <a:xfrm>
                      <a:off x="2834322" y="3552191"/>
                      <a:ext cx="1148451" cy="959004"/>
                      <a:chOff x="2834322" y="3552191"/>
                      <a:chExt cx="1148451" cy="959004"/>
                    </a:xfrm>
                  </p:grpSpPr>
                  <p:sp>
                    <p:nvSpPr>
                      <p:cNvPr id="160" name="Rectangle 159"/>
                      <p:cNvSpPr/>
                      <p:nvPr/>
                    </p:nvSpPr>
                    <p:spPr>
                      <a:xfrm>
                        <a:off x="2834322" y="3552191"/>
                        <a:ext cx="1148451" cy="613936"/>
                      </a:xfrm>
                      <a:prstGeom prst="rect">
                        <a:avLst/>
                      </a:prstGeom>
                      <a:solidFill>
                        <a:srgbClr val="78A22F"/>
                      </a:solidFill>
                      <a:ln w="158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rgbClr val="FFFFFF"/>
                            </a:solidFill>
                          </a:rPr>
                          <a:t>Cortex-A9</a:t>
                        </a:r>
                      </a:p>
                      <a:p>
                        <a:pPr algn="ctr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rgbClr val="FFFFFF"/>
                            </a:solidFill>
                          </a:rPr>
                          <a:t>Up to 1.25GHz</a:t>
                        </a:r>
                      </a:p>
                    </p:txBody>
                  </p:sp>
                  <p:sp>
                    <p:nvSpPr>
                      <p:cNvPr id="161" name="Rectangle 160"/>
                      <p:cNvSpPr/>
                      <p:nvPr/>
                    </p:nvSpPr>
                    <p:spPr>
                      <a:xfrm>
                        <a:off x="2834322" y="4239853"/>
                        <a:ext cx="1148451" cy="271342"/>
                      </a:xfrm>
                      <a:prstGeom prst="rect">
                        <a:avLst/>
                      </a:prstGeom>
                      <a:solidFill>
                        <a:srgbClr val="78A22F"/>
                      </a:solidFill>
                      <a:ln w="158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rgbClr val="FFFFFF"/>
                            </a:solidFill>
                          </a:rPr>
                          <a:t>Neon</a:t>
                        </a:r>
                      </a:p>
                    </p:txBody>
                  </p:sp>
                </p:grpSp>
              </p:grpSp>
            </p:grpSp>
            <p:sp>
              <p:nvSpPr>
                <p:cNvPr id="151" name="Rectangle 150"/>
                <p:cNvSpPr/>
                <p:nvPr/>
              </p:nvSpPr>
              <p:spPr>
                <a:xfrm>
                  <a:off x="5919461" y="5615745"/>
                  <a:ext cx="2628340" cy="71577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t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Ethernet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6058491" y="5860254"/>
                  <a:ext cx="2367165" cy="236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schemeClr val="tx1"/>
                      </a:solidFill>
                    </a:rPr>
                    <a:t>3-port 10/100/1000 Ethernet Switch</a:t>
                  </a:r>
                </a:p>
              </p:txBody>
            </p:sp>
            <p:grpSp>
              <p:nvGrpSpPr>
                <p:cNvPr id="153" name="Group 152"/>
                <p:cNvGrpSpPr/>
                <p:nvPr/>
              </p:nvGrpSpPr>
              <p:grpSpPr>
                <a:xfrm>
                  <a:off x="6054055" y="6106370"/>
                  <a:ext cx="2371602" cy="167152"/>
                  <a:chOff x="573110" y="5959295"/>
                  <a:chExt cx="2778350" cy="167152"/>
                </a:xfrm>
              </p:grpSpPr>
              <p:sp>
                <p:nvSpPr>
                  <p:cNvPr id="154" name="Rectangle 153"/>
                  <p:cNvSpPr/>
                  <p:nvPr/>
                </p:nvSpPr>
                <p:spPr>
                  <a:xfrm>
                    <a:off x="573110" y="5959295"/>
                    <a:ext cx="1381882" cy="1671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schemeClr val="tx1"/>
                        </a:solidFill>
                      </a:rPr>
                      <a:t>GE PHY</a:t>
                    </a: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1963019" y="5959295"/>
                    <a:ext cx="1388441" cy="1671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schemeClr val="tx1"/>
                        </a:solidFill>
                      </a:rPr>
                      <a:t>GE PHY</a:t>
                    </a:r>
                  </a:p>
                </p:txBody>
              </p:sp>
            </p:grpSp>
          </p:grpSp>
          <p:sp>
            <p:nvSpPr>
              <p:cNvPr id="132" name="Rectangle 131"/>
              <p:cNvSpPr/>
              <p:nvPr/>
            </p:nvSpPr>
            <p:spPr>
              <a:xfrm>
                <a:off x="2627128" y="1356792"/>
                <a:ext cx="3595159" cy="10554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54864" anchor="t"/>
              <a:lstStyle/>
              <a:p>
                <a:pPr algn="ctr" eaLnBrk="0" hangingPunct="0"/>
                <a:r>
                  <a:rPr lang="en-US" sz="900" b="1" dirty="0">
                    <a:solidFill>
                      <a:schemeClr val="tx1"/>
                    </a:solidFill>
                  </a:rPr>
                  <a:t>Additional Interfaces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834338" y="1724319"/>
                <a:ext cx="731520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>
                    <a:solidFill>
                      <a:schemeClr val="tx1"/>
                    </a:solidFill>
                  </a:rPr>
                  <a:t>LCD</a:t>
                </a: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653581" y="1724319"/>
                <a:ext cx="731520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schemeClr val="tx1"/>
                    </a:solidFill>
                  </a:rPr>
                  <a:t>ADC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4472824" y="1724319"/>
                <a:ext cx="731520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schemeClr val="tx1"/>
                    </a:solidFill>
                  </a:rPr>
                  <a:t>GPIO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5292068" y="1724319"/>
                <a:ext cx="731520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 smtClean="0">
                    <a:solidFill>
                      <a:schemeClr val="tx1"/>
                    </a:solidFill>
                  </a:rPr>
                  <a:t>Audio</a:t>
                </a:r>
              </a:p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 smtClean="0">
                    <a:solidFill>
                      <a:schemeClr val="tx1"/>
                    </a:solidFill>
                  </a:rPr>
                  <a:t>I</a:t>
                </a:r>
                <a:r>
                  <a:rPr lang="en-US" sz="700" b="1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sz="700" b="1" dirty="0" smtClean="0">
                    <a:solidFill>
                      <a:schemeClr val="tx1"/>
                    </a:solidFill>
                  </a:rPr>
                  <a:t>S/</a:t>
                </a:r>
                <a:br>
                  <a:rPr lang="en-US" sz="700" b="1" dirty="0" smtClean="0">
                    <a:solidFill>
                      <a:schemeClr val="tx1"/>
                    </a:solidFill>
                  </a:rPr>
                </a:br>
                <a:r>
                  <a:rPr lang="en-US" sz="700" b="1" dirty="0" smtClean="0">
                    <a:solidFill>
                      <a:schemeClr val="tx1"/>
                    </a:solidFill>
                  </a:rPr>
                  <a:t>TDM </a:t>
                </a:r>
                <a:r>
                  <a:rPr lang="en-US" sz="700" b="1" dirty="0">
                    <a:solidFill>
                      <a:schemeClr val="tx1"/>
                    </a:solidFill>
                  </a:rPr>
                  <a:t>(3)</a:t>
                </a: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4117012" y="3590827"/>
                <a:ext cx="594638" cy="9741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>
                    <a:solidFill>
                      <a:schemeClr val="tx1"/>
                    </a:solidFill>
                  </a:rPr>
                  <a:t>Boot</a:t>
                </a:r>
              </a:p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>
                    <a:solidFill>
                      <a:schemeClr val="tx1"/>
                    </a:solidFill>
                  </a:rPr>
                  <a:t>ROM</a:t>
                </a:r>
              </a:p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>
                    <a:solidFill>
                      <a:schemeClr val="tx1"/>
                    </a:solidFill>
                  </a:rPr>
                  <a:t>256KB</a:t>
                </a:r>
              </a:p>
            </p:txBody>
          </p:sp>
        </p:grpSp>
        <p:sp>
          <p:nvSpPr>
            <p:cNvPr id="254" name="Rectangle 253"/>
            <p:cNvSpPr/>
            <p:nvPr/>
          </p:nvSpPr>
          <p:spPr>
            <a:xfrm>
              <a:off x="4010566" y="3516709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USB2.0 </a:t>
              </a:r>
              <a:r>
                <a:rPr lang="en-US" sz="7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(2)</a:t>
              </a:r>
              <a:endParaRPr lang="en-US" sz="7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010566" y="3853574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PCIe (2)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010566" y="4190439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SDIO (2)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4010566" y="4527304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UART </a:t>
              </a:r>
              <a:r>
                <a:rPr lang="en-US" sz="7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(3)</a:t>
              </a:r>
              <a:endParaRPr lang="en-US" sz="7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4010566" y="4864169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  <a:r>
                <a:rPr lang="en-US" sz="700" b="1" baseline="30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2</a:t>
              </a: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 (2)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010566" y="5201034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SPI </a:t>
              </a:r>
              <a:r>
                <a:rPr lang="en-US" sz="7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(3)</a:t>
              </a:r>
              <a:endParaRPr lang="en-US" sz="7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010566" y="5537900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PWM </a:t>
              </a:r>
              <a:r>
                <a:rPr lang="en-US" sz="7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(4)</a:t>
              </a:r>
              <a:endParaRPr lang="en-US" sz="7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pic>
        <p:nvPicPr>
          <p:cNvPr id="261" name="Picture 4" descr="http://www.digitaltrends.com/wp-content/uploads/2013/12/twc-intelligent-home-touchscree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41" y="1178207"/>
            <a:ext cx="700428" cy="48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" name="Picture 2" descr="https://encrypted-tbn0.gstatic.com/images?q=tbn:ANd9GcSiLbodWcogwd9SADNiQrte8212SPdhVlboJXVD667v4z6SxpJdD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795" y="1115582"/>
            <a:ext cx="628996" cy="62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" name="Picture 4" descr="https://encrypted-tbn3.gstatic.com/images?q=tbn:ANd9GcSTSW9ii6b2s4L11MihbqnK9wqcLAppI5ulVk2w_UClAdfA7zCN2b0a2Dq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779" y="1136567"/>
            <a:ext cx="637781" cy="63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4" name="Line 120"/>
          <p:cNvSpPr>
            <a:spLocks noChangeShapeType="1"/>
          </p:cNvSpPr>
          <p:nvPr/>
        </p:nvSpPr>
        <p:spPr bwMode="auto">
          <a:xfrm>
            <a:off x="2972331" y="1690538"/>
            <a:ext cx="0" cy="36830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  <a:cs typeface="+mn-cs"/>
            </a:endParaRPr>
          </a:p>
        </p:txBody>
      </p:sp>
      <p:sp>
        <p:nvSpPr>
          <p:cNvPr id="265" name="Line 120"/>
          <p:cNvSpPr>
            <a:spLocks noChangeShapeType="1"/>
          </p:cNvSpPr>
          <p:nvPr/>
        </p:nvSpPr>
        <p:spPr bwMode="auto">
          <a:xfrm>
            <a:off x="3924831" y="1690538"/>
            <a:ext cx="0" cy="36830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  <a:cs typeface="+mn-cs"/>
            </a:endParaRPr>
          </a:p>
        </p:txBody>
      </p:sp>
      <p:sp>
        <p:nvSpPr>
          <p:cNvPr id="292" name="Text Box 78"/>
          <p:cNvSpPr txBox="1">
            <a:spLocks noChangeArrowheads="1"/>
          </p:cNvSpPr>
          <p:nvPr/>
        </p:nvSpPr>
        <p:spPr bwMode="auto">
          <a:xfrm>
            <a:off x="5229723" y="4217362"/>
            <a:ext cx="7869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b="1" dirty="0" err="1" smtClean="0">
                <a:solidFill>
                  <a:srgbClr val="000000"/>
                </a:solidFill>
                <a:latin typeface="Arial Narrow" pitchFamily="34" charset="0"/>
              </a:rPr>
              <a:t>WiFi</a:t>
            </a:r>
            <a:r>
              <a:rPr lang="en-US" sz="1200" b="1" dirty="0" smtClean="0">
                <a:solidFill>
                  <a:srgbClr val="000000"/>
                </a:solidFill>
                <a:latin typeface="Arial Narrow" pitchFamily="34" charset="0"/>
              </a:rPr>
              <a:t> + BT</a:t>
            </a:r>
            <a:endParaRPr lang="en-US" sz="12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3" name="Text Box 78"/>
          <p:cNvSpPr txBox="1">
            <a:spLocks noChangeArrowheads="1"/>
          </p:cNvSpPr>
          <p:nvPr/>
        </p:nvSpPr>
        <p:spPr bwMode="auto">
          <a:xfrm>
            <a:off x="2420443" y="876303"/>
            <a:ext cx="10515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+mn-lt"/>
              </a:rPr>
              <a:t>Headphone</a:t>
            </a:r>
            <a:endParaRPr lang="en-US" sz="12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3457912" y="876303"/>
            <a:ext cx="12591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1">
                <a:solidFill>
                  <a:srgbClr val="000000"/>
                </a:solidFill>
                <a:latin typeface="+mn-lt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 Speaker(s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3" name="Picture 2" descr="http://t1.gstatic.com/images?q=tbn:ANd9GcSv9wdAEP6DKIVYE0Hf5IFwtpEfBmY6CDDrYDEDVd6J2ariLlbX-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2158" r="100000">
                        <a14:foregroundMark x1="64029" y1="13873" x2="64029" y2="1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587" y="5938460"/>
            <a:ext cx="564327" cy="7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developers.google.com/cast/images/badge_online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4048" r="47907" b="72347"/>
          <a:stretch/>
        </p:blipFill>
        <p:spPr bwMode="auto">
          <a:xfrm>
            <a:off x="7371794" y="6032217"/>
            <a:ext cx="1678330" cy="62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BRCM Chip SM"/>
          <p:cNvGrpSpPr/>
          <p:nvPr/>
        </p:nvGrpSpPr>
        <p:grpSpPr>
          <a:xfrm>
            <a:off x="5212685" y="3390596"/>
            <a:ext cx="819936" cy="799844"/>
            <a:chOff x="1638300" y="1600200"/>
            <a:chExt cx="1066800" cy="1066800"/>
          </a:xfrm>
        </p:grpSpPr>
        <p:sp>
          <p:nvSpPr>
            <p:cNvPr id="88" name="Rounded Rectangle 87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89" name="TextBox 28"/>
            <p:cNvSpPr txBox="1"/>
            <p:nvPr/>
          </p:nvSpPr>
          <p:spPr bwMode="gray">
            <a:xfrm>
              <a:off x="1677595" y="2319310"/>
              <a:ext cx="1006775" cy="28079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BCM43596</a:t>
              </a:r>
            </a:p>
          </p:txBody>
        </p:sp>
        <p:pic>
          <p:nvPicPr>
            <p:cNvPr id="90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49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Elbow Connector 104"/>
          <p:cNvCxnSpPr/>
          <p:nvPr/>
        </p:nvCxnSpPr>
        <p:spPr>
          <a:xfrm flipV="1">
            <a:off x="6177140" y="3371862"/>
            <a:ext cx="262741" cy="126678"/>
          </a:xfrm>
          <a:prstGeom prst="bentConnector3">
            <a:avLst>
              <a:gd name="adj1" fmla="val 10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6324391" y="3118297"/>
            <a:ext cx="232469" cy="259607"/>
            <a:chOff x="6137631" y="2314095"/>
            <a:chExt cx="232469" cy="259607"/>
          </a:xfrm>
        </p:grpSpPr>
        <p:pic>
          <p:nvPicPr>
            <p:cNvPr id="107" name="Picture 4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675" y="2314095"/>
              <a:ext cx="2254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Rectangle 107"/>
            <p:cNvSpPr/>
            <p:nvPr/>
          </p:nvSpPr>
          <p:spPr>
            <a:xfrm>
              <a:off x="6137631" y="2471111"/>
              <a:ext cx="231946" cy="1025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</p:grpSp>
      <p:sp>
        <p:nvSpPr>
          <p:cNvPr id="51" name="Content Placeholder 5"/>
          <p:cNvSpPr>
            <a:spLocks noGrp="1"/>
          </p:cNvSpPr>
          <p:nvPr>
            <p:ph sz="quarter" idx="10"/>
          </p:nvPr>
        </p:nvSpPr>
        <p:spPr>
          <a:xfrm>
            <a:off x="6825695" y="867799"/>
            <a:ext cx="5074791" cy="450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High-performance CPU </a:t>
            </a:r>
          </a:p>
          <a:p>
            <a:pPr lvl="1" fontAlgn="auto">
              <a:defRPr/>
            </a:pPr>
            <a:r>
              <a:rPr lang="en-US" sz="1200" dirty="0"/>
              <a:t>ARM Cortex A9 </a:t>
            </a:r>
            <a:r>
              <a:rPr lang="en-US" sz="1200" b="1" dirty="0" smtClean="0">
                <a:solidFill>
                  <a:srgbClr val="0000FF"/>
                </a:solidFill>
              </a:rPr>
              <a:t>1.6 </a:t>
            </a:r>
            <a:r>
              <a:rPr lang="en-US" sz="1200" b="1" dirty="0">
                <a:solidFill>
                  <a:srgbClr val="0000FF"/>
                </a:solidFill>
              </a:rPr>
              <a:t>GHz </a:t>
            </a:r>
            <a:r>
              <a:rPr lang="en-US" sz="1200" b="1" dirty="0" smtClean="0">
                <a:solidFill>
                  <a:srgbClr val="0000FF"/>
                </a:solidFill>
              </a:rPr>
              <a:t>(4,000 </a:t>
            </a:r>
            <a:r>
              <a:rPr lang="en-US" sz="1200" b="1" dirty="0">
                <a:solidFill>
                  <a:srgbClr val="0000FF"/>
                </a:solidFill>
              </a:rPr>
              <a:t>DMIPS)</a:t>
            </a:r>
          </a:p>
          <a:p>
            <a:pPr lvl="1" fontAlgn="auto">
              <a:defRPr/>
            </a:pPr>
            <a:r>
              <a:rPr lang="en-US" sz="1200" dirty="0"/>
              <a:t>NEON SIMD/VFP </a:t>
            </a:r>
            <a:r>
              <a:rPr lang="en-US" sz="1200" dirty="0" smtClean="0"/>
              <a:t>Support</a:t>
            </a:r>
          </a:p>
          <a:p>
            <a:pPr lvl="1" fontAlgn="auto">
              <a:defRPr/>
            </a:pPr>
            <a:r>
              <a:rPr lang="en-US" sz="1200" dirty="0" smtClean="0"/>
              <a:t>28nm Process technology for lower power consumption</a:t>
            </a:r>
          </a:p>
          <a:p>
            <a:pPr lvl="1" fontAlgn="auto">
              <a:defRPr/>
            </a:pPr>
            <a:r>
              <a:rPr lang="en-US" sz="1200" b="1" dirty="0">
                <a:solidFill>
                  <a:srgbClr val="0000FF"/>
                </a:solidFill>
              </a:rPr>
              <a:t>3D Graphics engine</a:t>
            </a:r>
          </a:p>
          <a:p>
            <a:pPr>
              <a:defRPr/>
            </a:pPr>
            <a:r>
              <a:rPr lang="en-US" sz="1800" b="1" dirty="0"/>
              <a:t>High Resolution Wireless Audio</a:t>
            </a:r>
          </a:p>
          <a:p>
            <a:pPr lvl="1">
              <a:defRPr/>
            </a:pPr>
            <a:r>
              <a:rPr lang="en-US" sz="1200" dirty="0" smtClean="0"/>
              <a:t>3 I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S with 384kHz/24 bit</a:t>
            </a:r>
          </a:p>
          <a:p>
            <a:pPr lvl="1">
              <a:defRPr/>
            </a:pPr>
            <a:r>
              <a:rPr lang="en-US" sz="1200" dirty="0" smtClean="0"/>
              <a:t>&lt;1</a:t>
            </a:r>
            <a:r>
              <a:rPr lang="el-GR" sz="1200" dirty="0" smtClean="0"/>
              <a:t>μ</a:t>
            </a:r>
            <a:r>
              <a:rPr lang="en-US" sz="1200" dirty="0" smtClean="0"/>
              <a:t>s speaker synchronization with AVB technology </a:t>
            </a:r>
            <a:endParaRPr lang="en-US" sz="1200" dirty="0"/>
          </a:p>
          <a:p>
            <a:pPr>
              <a:defRPr/>
            </a:pPr>
            <a:r>
              <a:rPr lang="en-US" sz="1800" b="1" dirty="0"/>
              <a:t>Market leading integration and system cost</a:t>
            </a:r>
          </a:p>
          <a:p>
            <a:pPr lvl="1"/>
            <a:r>
              <a:rPr lang="en-US" sz="1200" dirty="0" smtClean="0"/>
              <a:t>Gigabit </a:t>
            </a:r>
            <a:r>
              <a:rPr lang="en-US" sz="1200" dirty="0"/>
              <a:t>Ethernet switch/PHY</a:t>
            </a:r>
          </a:p>
          <a:p>
            <a:pPr lvl="1"/>
            <a:r>
              <a:rPr lang="en-US" sz="1200" dirty="0" smtClean="0"/>
              <a:t>Integrated </a:t>
            </a:r>
            <a:r>
              <a:rPr lang="en-US" sz="1200" dirty="0"/>
              <a:t>LDO’s</a:t>
            </a:r>
          </a:p>
          <a:p>
            <a:pPr>
              <a:defRPr/>
            </a:pPr>
            <a:r>
              <a:rPr lang="en-US" sz="1800" b="1" dirty="0" err="1"/>
              <a:t>BroadSAFE</a:t>
            </a:r>
            <a:r>
              <a:rPr lang="en-US" sz="1800" b="1" dirty="0"/>
              <a:t> Security for access and content control</a:t>
            </a:r>
          </a:p>
          <a:p>
            <a:pPr lvl="1"/>
            <a:r>
              <a:rPr lang="en-US" sz="1200" dirty="0" smtClean="0"/>
              <a:t>Secure boot, user authentication and trusted execution</a:t>
            </a:r>
          </a:p>
          <a:p>
            <a:pPr lvl="1"/>
            <a:r>
              <a:rPr lang="en-US" sz="1200" dirty="0" smtClean="0"/>
              <a:t>DRM compliant silicon and software</a:t>
            </a:r>
          </a:p>
          <a:p>
            <a:pPr>
              <a:defRPr/>
            </a:pPr>
            <a:r>
              <a:rPr lang="en-US" sz="1800" b="1" dirty="0"/>
              <a:t>Complete platform solution</a:t>
            </a:r>
          </a:p>
          <a:p>
            <a:pPr lvl="1"/>
            <a:r>
              <a:rPr lang="en-US" sz="1200" dirty="0" smtClean="0"/>
              <a:t>Cygnus plus family </a:t>
            </a:r>
            <a:r>
              <a:rPr lang="en-US" sz="1200" dirty="0"/>
              <a:t>of 11ac/11n + </a:t>
            </a:r>
            <a:r>
              <a:rPr lang="en-US" sz="1200" dirty="0" smtClean="0"/>
              <a:t>BT combo radios</a:t>
            </a:r>
            <a:endParaRPr lang="en-US" sz="1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49467"/>
            <a:ext cx="10617200" cy="366254"/>
          </a:xfrm>
        </p:spPr>
        <p:txBody>
          <a:bodyPr/>
          <a:lstStyle/>
          <a:p>
            <a:r>
              <a:rPr lang="en-US" dirty="0"/>
              <a:t>Cygnus </a:t>
            </a:r>
            <a:r>
              <a:rPr lang="en-US" dirty="0" smtClean="0"/>
              <a:t>Plus: 30% more powerful than Cygnus</a:t>
            </a:r>
            <a:endParaRPr lang="en-US" dirty="0"/>
          </a:p>
        </p:txBody>
      </p:sp>
      <p:sp>
        <p:nvSpPr>
          <p:cNvPr id="411" name="Line 120"/>
          <p:cNvSpPr>
            <a:spLocks noChangeShapeType="1"/>
          </p:cNvSpPr>
          <p:nvPr/>
        </p:nvSpPr>
        <p:spPr bwMode="auto">
          <a:xfrm>
            <a:off x="2032468" y="1430146"/>
            <a:ext cx="0" cy="36830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  <a:cs typeface="+mn-cs"/>
            </a:endParaRPr>
          </a:p>
        </p:txBody>
      </p:sp>
      <p:sp>
        <p:nvSpPr>
          <p:cNvPr id="443" name="Line 177"/>
          <p:cNvSpPr>
            <a:spLocks noChangeShapeType="1"/>
          </p:cNvSpPr>
          <p:nvPr/>
        </p:nvSpPr>
        <p:spPr bwMode="auto">
          <a:xfrm>
            <a:off x="4892096" y="3717432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sp>
        <p:nvSpPr>
          <p:cNvPr id="493" name="Text Box 78"/>
          <p:cNvSpPr txBox="1">
            <a:spLocks noChangeArrowheads="1"/>
          </p:cNvSpPr>
          <p:nvPr/>
        </p:nvSpPr>
        <p:spPr bwMode="auto">
          <a:xfrm>
            <a:off x="1541157" y="625435"/>
            <a:ext cx="9826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+mn-lt"/>
                <a:cs typeface="Arial" charset="0"/>
              </a:rPr>
              <a:t>Display</a:t>
            </a:r>
            <a:endParaRPr lang="en-US" sz="1200" b="1" dirty="0">
              <a:solidFill>
                <a:srgbClr val="000000"/>
              </a:solidFill>
              <a:latin typeface="+mn-lt"/>
              <a:cs typeface="Arial" charset="0"/>
            </a:endParaRPr>
          </a:p>
        </p:txBody>
      </p:sp>
      <p:pic>
        <p:nvPicPr>
          <p:cNvPr id="191" name="Picture 4" descr="http://p.globalsources.com/IMAGES/PDT/B1059361613/RJ45-Connec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01" y="5762879"/>
            <a:ext cx="4460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8" name="Elbow Connector 197"/>
          <p:cNvCxnSpPr/>
          <p:nvPr/>
        </p:nvCxnSpPr>
        <p:spPr>
          <a:xfrm flipH="1" flipV="1">
            <a:off x="722772" y="5725791"/>
            <a:ext cx="304121" cy="328892"/>
          </a:xfrm>
          <a:prstGeom prst="bentConnector3">
            <a:avLst>
              <a:gd name="adj1" fmla="val 100201"/>
            </a:avLst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1041353" y="6161776"/>
            <a:ext cx="312586" cy="14542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050" b="1" dirty="0">
                <a:latin typeface="+mn-lt"/>
                <a:cs typeface="+mn-cs"/>
              </a:rPr>
              <a:t>GigE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1916" y="1821118"/>
            <a:ext cx="4474796" cy="3900189"/>
            <a:chOff x="411916" y="2071985"/>
            <a:chExt cx="4474796" cy="3900189"/>
          </a:xfrm>
        </p:grpSpPr>
        <p:grpSp>
          <p:nvGrpSpPr>
            <p:cNvPr id="130" name="Group 129"/>
            <p:cNvGrpSpPr>
              <a:grpSpLocks noChangeAspect="1"/>
            </p:cNvGrpSpPr>
            <p:nvPr/>
          </p:nvGrpSpPr>
          <p:grpSpPr>
            <a:xfrm>
              <a:off x="411916" y="2071985"/>
              <a:ext cx="4474796" cy="3900189"/>
              <a:chOff x="385751" y="1133825"/>
              <a:chExt cx="5981890" cy="5213757"/>
            </a:xfrm>
          </p:grpSpPr>
          <p:grpSp>
            <p:nvGrpSpPr>
              <p:cNvPr id="131" name="Group 130"/>
              <p:cNvGrpSpPr/>
              <p:nvPr/>
            </p:nvGrpSpPr>
            <p:grpSpPr>
              <a:xfrm>
                <a:off x="385751" y="1133825"/>
                <a:ext cx="5981890" cy="5213757"/>
                <a:chOff x="5760720" y="1225296"/>
                <a:chExt cx="5981890" cy="5213757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5760720" y="1225296"/>
                  <a:ext cx="5981890" cy="5213757"/>
                </a:xfrm>
                <a:prstGeom prst="rect">
                  <a:avLst/>
                </a:prstGeom>
                <a:solidFill>
                  <a:srgbClr val="C41230"/>
                </a:soli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>
                    <a:lnSpc>
                      <a:spcPct val="85000"/>
                    </a:lnSpc>
                  </a:pPr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8740247" y="5615826"/>
                  <a:ext cx="1611567" cy="72119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t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Debug</a:t>
                  </a:r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6947132" y="3629663"/>
                  <a:ext cx="903061" cy="86603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Secure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Memory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Access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Unit</a:t>
                  </a: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8895707" y="5902463"/>
                  <a:ext cx="1349974" cy="3548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600" b="1" dirty="0">
                      <a:solidFill>
                        <a:schemeClr val="tx1"/>
                      </a:solidFill>
                    </a:rPr>
                    <a:t>JTAG</a:t>
                  </a: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6955852" y="4597777"/>
                  <a:ext cx="885621" cy="87945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256KB 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Secure</a:t>
                  </a:r>
                </a:p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Scratch </a:t>
                  </a: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/>
                  </a:r>
                  <a:br>
                    <a:rPr lang="en-US" sz="900" b="1" dirty="0" smtClean="0">
                      <a:solidFill>
                        <a:schemeClr val="tx1"/>
                      </a:solidFill>
                    </a:rPr>
                  </a:b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RAM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4" name="Group 143"/>
                <p:cNvGrpSpPr/>
                <p:nvPr/>
              </p:nvGrpSpPr>
              <p:grpSpPr>
                <a:xfrm>
                  <a:off x="8008711" y="4872925"/>
                  <a:ext cx="2345589" cy="604310"/>
                  <a:chOff x="2645510" y="4741892"/>
                  <a:chExt cx="2345589" cy="604310"/>
                </a:xfrm>
              </p:grpSpPr>
              <p:sp>
                <p:nvSpPr>
                  <p:cNvPr id="181" name="Rectangle 180"/>
                  <p:cNvSpPr/>
                  <p:nvPr/>
                </p:nvSpPr>
                <p:spPr>
                  <a:xfrm>
                    <a:off x="2645510" y="4741892"/>
                    <a:ext cx="2345589" cy="604310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tIns="27432" anchor="t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System</a:t>
                    </a:r>
                  </a:p>
                </p:txBody>
              </p:sp>
              <p:grpSp>
                <p:nvGrpSpPr>
                  <p:cNvPr id="182" name="Group 181"/>
                  <p:cNvGrpSpPr/>
                  <p:nvPr/>
                </p:nvGrpSpPr>
                <p:grpSpPr>
                  <a:xfrm>
                    <a:off x="2714109" y="4959732"/>
                    <a:ext cx="2209244" cy="319312"/>
                    <a:chOff x="2714109" y="4959732"/>
                    <a:chExt cx="2209244" cy="319312"/>
                  </a:xfrm>
                </p:grpSpPr>
                <p:sp>
                  <p:nvSpPr>
                    <p:cNvPr id="183" name="Rectangle 182"/>
                    <p:cNvSpPr/>
                    <p:nvPr/>
                  </p:nvSpPr>
                  <p:spPr>
                    <a:xfrm>
                      <a:off x="2714109" y="4959732"/>
                      <a:ext cx="491891" cy="31931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Cortex</a:t>
                      </a:r>
                    </a:p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M0</a:t>
                      </a:r>
                    </a:p>
                  </p:txBody>
                </p:sp>
                <p:sp>
                  <p:nvSpPr>
                    <p:cNvPr id="184" name="Rectangle 183"/>
                    <p:cNvSpPr/>
                    <p:nvPr/>
                  </p:nvSpPr>
                  <p:spPr>
                    <a:xfrm>
                      <a:off x="3286560" y="4959732"/>
                      <a:ext cx="491891" cy="3193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DMU</a:t>
                      </a:r>
                    </a:p>
                  </p:txBody>
                </p:sp>
                <p:sp>
                  <p:nvSpPr>
                    <p:cNvPr id="185" name="Rectangle 184"/>
                    <p:cNvSpPr/>
                    <p:nvPr/>
                  </p:nvSpPr>
                  <p:spPr>
                    <a:xfrm>
                      <a:off x="4431462" y="4959732"/>
                      <a:ext cx="491891" cy="3193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LDO’s</a:t>
                      </a:r>
                    </a:p>
                  </p:txBody>
                </p:sp>
                <p:sp>
                  <p:nvSpPr>
                    <p:cNvPr id="186" name="Rectangle 185"/>
                    <p:cNvSpPr/>
                    <p:nvPr/>
                  </p:nvSpPr>
                  <p:spPr>
                    <a:xfrm>
                      <a:off x="3859011" y="4959732"/>
                      <a:ext cx="491891" cy="3193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PMU</a:t>
                      </a:r>
                    </a:p>
                  </p:txBody>
                </p:sp>
              </p:grpSp>
            </p:grpSp>
            <p:grpSp>
              <p:nvGrpSpPr>
                <p:cNvPr id="145" name="Group 144"/>
                <p:cNvGrpSpPr/>
                <p:nvPr/>
              </p:nvGrpSpPr>
              <p:grpSpPr>
                <a:xfrm>
                  <a:off x="5927328" y="1448785"/>
                  <a:ext cx="1929384" cy="2064235"/>
                  <a:chOff x="564127" y="1317752"/>
                  <a:chExt cx="1929384" cy="2064235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564127" y="1317752"/>
                    <a:ext cx="1929384" cy="2064235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tIns="54864" anchor="t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Security </a:t>
                    </a:r>
                  </a:p>
                </p:txBody>
              </p:sp>
              <p:grpSp>
                <p:nvGrpSpPr>
                  <p:cNvPr id="176" name="Group 175"/>
                  <p:cNvGrpSpPr/>
                  <p:nvPr/>
                </p:nvGrpSpPr>
                <p:grpSpPr>
                  <a:xfrm>
                    <a:off x="716925" y="1708025"/>
                    <a:ext cx="1623788" cy="1468896"/>
                    <a:chOff x="681581" y="1708025"/>
                    <a:chExt cx="1623788" cy="1468896"/>
                  </a:xfrm>
                </p:grpSpPr>
                <p:sp>
                  <p:nvSpPr>
                    <p:cNvPr id="177" name="Rectangle 176"/>
                    <p:cNvSpPr/>
                    <p:nvPr/>
                  </p:nvSpPr>
                  <p:spPr>
                    <a:xfrm>
                      <a:off x="681581" y="1708025"/>
                      <a:ext cx="1623788" cy="274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Crypto Accelerators</a:t>
                      </a:r>
                    </a:p>
                  </p:txBody>
                </p:sp>
                <p:sp>
                  <p:nvSpPr>
                    <p:cNvPr id="178" name="Rectangle 177"/>
                    <p:cNvSpPr/>
                    <p:nvPr/>
                  </p:nvSpPr>
                  <p:spPr>
                    <a:xfrm>
                      <a:off x="681581" y="2106217"/>
                      <a:ext cx="1623788" cy="274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T-RNG</a:t>
                      </a:r>
                    </a:p>
                  </p:txBody>
                </p:sp>
                <p:sp>
                  <p:nvSpPr>
                    <p:cNvPr id="179" name="Rectangle 178"/>
                    <p:cNvSpPr/>
                    <p:nvPr/>
                  </p:nvSpPr>
                  <p:spPr>
                    <a:xfrm>
                      <a:off x="681581" y="2504409"/>
                      <a:ext cx="1623788" cy="274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OTP -NVM 2Kb</a:t>
                      </a:r>
                    </a:p>
                  </p:txBody>
                </p:sp>
                <p:sp>
                  <p:nvSpPr>
                    <p:cNvPr id="180" name="Rectangle 179"/>
                    <p:cNvSpPr/>
                    <p:nvPr/>
                  </p:nvSpPr>
                  <p:spPr>
                    <a:xfrm>
                      <a:off x="681581" y="2902601"/>
                      <a:ext cx="1623788" cy="27432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Secure Protection Logic</a:t>
                      </a:r>
                    </a:p>
                  </p:txBody>
                </p:sp>
              </p:grpSp>
            </p:grpSp>
            <p:sp>
              <p:nvSpPr>
                <p:cNvPr id="146" name="Rectangle 145"/>
                <p:cNvSpPr/>
                <p:nvPr/>
              </p:nvSpPr>
              <p:spPr>
                <a:xfrm>
                  <a:off x="10472833" y="2646434"/>
                  <a:ext cx="1133477" cy="370114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137160" rIns="0" bIns="0" rtlCol="0" anchor="t" anchorCtr="0">
                  <a:normAutofit/>
                </a:bodyPr>
                <a:lstStyle/>
                <a:p>
                  <a:pPr algn="ctr">
                    <a:lnSpc>
                      <a:spcPct val="85000"/>
                    </a:lnSpc>
                    <a:spcAft>
                      <a:spcPts val="600"/>
                    </a:spcAft>
                  </a:pPr>
                  <a:r>
                    <a:rPr lang="en-US" sz="900" b="1" dirty="0">
                      <a:solidFill>
                        <a:schemeClr val="bg1"/>
                      </a:solidFill>
                    </a:rPr>
                    <a:t>Standard I/O</a:t>
                  </a:r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5920638" y="3630499"/>
                  <a:ext cx="936038" cy="1846737"/>
                  <a:chOff x="557437" y="3520126"/>
                  <a:chExt cx="936038" cy="1846737"/>
                </a:xfrm>
              </p:grpSpPr>
              <p:sp>
                <p:nvSpPr>
                  <p:cNvPr id="165" name="Rectangle 164"/>
                  <p:cNvSpPr/>
                  <p:nvPr/>
                </p:nvSpPr>
                <p:spPr>
                  <a:xfrm>
                    <a:off x="557437" y="3520126"/>
                    <a:ext cx="936038" cy="184673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t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Memory</a:t>
                    </a:r>
                  </a:p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Controllers</a:t>
                    </a:r>
                  </a:p>
                </p:txBody>
              </p:sp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644998" y="3986283"/>
                    <a:ext cx="760917" cy="1295680"/>
                    <a:chOff x="644517" y="3986283"/>
                    <a:chExt cx="760917" cy="1295680"/>
                  </a:xfrm>
                </p:grpSpPr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644517" y="3986283"/>
                      <a:ext cx="760917" cy="35969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DDR3 (L) </a:t>
                      </a:r>
                      <a:r>
                        <a:rPr lang="en-US" sz="600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600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600" b="1" dirty="0" smtClean="0">
                          <a:solidFill>
                            <a:schemeClr val="tx1"/>
                          </a:solidFill>
                        </a:rPr>
                        <a:t>LPDDR2</a:t>
                      </a:r>
                      <a:endParaRPr lang="en-US" sz="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8" name="Rectangle 167"/>
                    <p:cNvSpPr/>
                    <p:nvPr/>
                  </p:nvSpPr>
                  <p:spPr>
                    <a:xfrm>
                      <a:off x="644517" y="4454276"/>
                      <a:ext cx="760917" cy="35969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NAND</a:t>
                      </a:r>
                    </a:p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SRAM</a:t>
                      </a:r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>
                    <a:xfrm>
                      <a:off x="644517" y="4922269"/>
                      <a:ext cx="760917" cy="35969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</a:rPr>
                        <a:t>Serial Flash</a:t>
                      </a:r>
                    </a:p>
                  </p:txBody>
                </p:sp>
              </p:grp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8007179" y="2646434"/>
                  <a:ext cx="2347122" cy="2126827"/>
                  <a:chOff x="2643978" y="2515401"/>
                  <a:chExt cx="2347122" cy="2126827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2643978" y="2515401"/>
                    <a:ext cx="2347122" cy="2126827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bg1"/>
                    </a:solidFill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tIns="54864" anchor="t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 smtClean="0">
                        <a:solidFill>
                          <a:schemeClr val="tx1"/>
                        </a:solidFill>
                      </a:rPr>
                      <a:t>CPU Subsystem</a:t>
                    </a:r>
                    <a:endParaRPr lang="en-US" sz="9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57" name="Group 156"/>
                  <p:cNvGrpSpPr/>
                  <p:nvPr/>
                </p:nvGrpSpPr>
                <p:grpSpPr>
                  <a:xfrm>
                    <a:off x="2899012" y="2927765"/>
                    <a:ext cx="1837054" cy="1583430"/>
                    <a:chOff x="2834322" y="2927765"/>
                    <a:chExt cx="1837054" cy="1583430"/>
                  </a:xfrm>
                </p:grpSpPr>
                <p:grpSp>
                  <p:nvGrpSpPr>
                    <p:cNvPr id="158" name="Group 157"/>
                    <p:cNvGrpSpPr/>
                    <p:nvPr/>
                  </p:nvGrpSpPr>
                  <p:grpSpPr>
                    <a:xfrm>
                      <a:off x="2834322" y="2927765"/>
                      <a:ext cx="1837054" cy="533260"/>
                      <a:chOff x="2834322" y="2927765"/>
                      <a:chExt cx="1837054" cy="533260"/>
                    </a:xfrm>
                  </p:grpSpPr>
                  <p:sp>
                    <p:nvSpPr>
                      <p:cNvPr id="162" name="Rectangle 161"/>
                      <p:cNvSpPr/>
                      <p:nvPr/>
                    </p:nvSpPr>
                    <p:spPr>
                      <a:xfrm>
                        <a:off x="4068936" y="2937971"/>
                        <a:ext cx="602440" cy="5230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  <a:headEnd/>
                        <a:tailEnd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algn="ctr" eaLnBrk="0" hangingPunct="0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256KB</a:t>
                        </a:r>
                        <a:br>
                          <a:rPr lang="en-US" sz="700" b="1" dirty="0">
                            <a:solidFill>
                              <a:schemeClr val="tx1"/>
                            </a:solidFill>
                          </a:rPr>
                        </a:b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L2</a:t>
                        </a:r>
                        <a:br>
                          <a:rPr lang="en-US" sz="700" b="1" dirty="0">
                            <a:solidFill>
                              <a:schemeClr val="tx1"/>
                            </a:solidFill>
                          </a:rPr>
                        </a:b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cache</a:t>
                        </a:r>
                      </a:p>
                    </p:txBody>
                  </p:sp>
                  <p:sp>
                    <p:nvSpPr>
                      <p:cNvPr id="163" name="Rectangle 162"/>
                      <p:cNvSpPr/>
                      <p:nvPr/>
                    </p:nvSpPr>
                    <p:spPr>
                      <a:xfrm>
                        <a:off x="2834322" y="2927765"/>
                        <a:ext cx="535972" cy="5105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  <a:headEnd/>
                        <a:tailEnd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algn="ctr" eaLnBrk="0" hangingPunct="0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32K </a:t>
                        </a:r>
                      </a:p>
                      <a:p>
                        <a:pPr algn="ctr" eaLnBrk="0" hangingPunct="0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(I)</a:t>
                        </a:r>
                      </a:p>
                    </p:txBody>
                  </p:sp>
                  <p:sp>
                    <p:nvSpPr>
                      <p:cNvPr id="164" name="Rectangle 163"/>
                      <p:cNvSpPr/>
                      <p:nvPr/>
                    </p:nvSpPr>
                    <p:spPr>
                      <a:xfrm>
                        <a:off x="3451629" y="2927765"/>
                        <a:ext cx="535972" cy="5105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  <a:headEnd/>
                        <a:tailEnd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none" anchor="ctr"/>
                      <a:lstStyle/>
                      <a:p>
                        <a:pPr algn="ctr" eaLnBrk="0" hangingPunct="0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32K</a:t>
                        </a:r>
                        <a:br>
                          <a:rPr lang="en-US" sz="700" b="1" dirty="0">
                            <a:solidFill>
                              <a:schemeClr val="tx1"/>
                            </a:solidFill>
                          </a:rPr>
                        </a:br>
                        <a:r>
                          <a:rPr lang="en-US" sz="700" b="1" dirty="0">
                            <a:solidFill>
                              <a:schemeClr val="tx1"/>
                            </a:solidFill>
                          </a:rPr>
                          <a:t>(D)</a:t>
                        </a:r>
                      </a:p>
                    </p:txBody>
                  </p:sp>
                </p:grpSp>
                <p:grpSp>
                  <p:nvGrpSpPr>
                    <p:cNvPr id="159" name="Group 158"/>
                    <p:cNvGrpSpPr/>
                    <p:nvPr/>
                  </p:nvGrpSpPr>
                  <p:grpSpPr>
                    <a:xfrm>
                      <a:off x="2834322" y="3552191"/>
                      <a:ext cx="1148451" cy="959004"/>
                      <a:chOff x="2834322" y="3552191"/>
                      <a:chExt cx="1148451" cy="959004"/>
                    </a:xfrm>
                  </p:grpSpPr>
                  <p:sp>
                    <p:nvSpPr>
                      <p:cNvPr id="160" name="Rectangle 159"/>
                      <p:cNvSpPr/>
                      <p:nvPr/>
                    </p:nvSpPr>
                    <p:spPr>
                      <a:xfrm>
                        <a:off x="2834322" y="3552191"/>
                        <a:ext cx="1148451" cy="613936"/>
                      </a:xfrm>
                      <a:prstGeom prst="rect">
                        <a:avLst/>
                      </a:prstGeom>
                      <a:solidFill>
                        <a:srgbClr val="78A22F"/>
                      </a:solidFill>
                      <a:ln w="158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rgbClr val="FFFFFF"/>
                            </a:solidFill>
                          </a:rPr>
                          <a:t>Cortex-A9</a:t>
                        </a:r>
                      </a:p>
                      <a:p>
                        <a:pPr algn="ctr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rgbClr val="FFFFFF"/>
                            </a:solidFill>
                          </a:rPr>
                          <a:t>Up to </a:t>
                        </a:r>
                        <a:r>
                          <a:rPr lang="en-US" sz="700" b="1" dirty="0" smtClean="0">
                            <a:solidFill>
                              <a:srgbClr val="FFFFFF"/>
                            </a:solidFill>
                          </a:rPr>
                          <a:t>1.6GHz</a:t>
                        </a:r>
                        <a:endParaRPr lang="en-US" sz="700" b="1" dirty="0">
                          <a:solidFill>
                            <a:srgbClr val="FFFFFF"/>
                          </a:solidFill>
                        </a:endParaRPr>
                      </a:p>
                    </p:txBody>
                  </p:sp>
                  <p:sp>
                    <p:nvSpPr>
                      <p:cNvPr id="161" name="Rectangle 160"/>
                      <p:cNvSpPr/>
                      <p:nvPr/>
                    </p:nvSpPr>
                    <p:spPr>
                      <a:xfrm>
                        <a:off x="2834322" y="4239853"/>
                        <a:ext cx="1148451" cy="271342"/>
                      </a:xfrm>
                      <a:prstGeom prst="rect">
                        <a:avLst/>
                      </a:prstGeom>
                      <a:solidFill>
                        <a:srgbClr val="78A22F"/>
                      </a:solidFill>
                      <a:ln w="15875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lnSpc>
                            <a:spcPct val="85000"/>
                          </a:lnSpc>
                        </a:pPr>
                        <a:r>
                          <a:rPr lang="en-US" sz="700" b="1" dirty="0">
                            <a:solidFill>
                              <a:srgbClr val="FFFFFF"/>
                            </a:solidFill>
                          </a:rPr>
                          <a:t>Neon</a:t>
                        </a:r>
                      </a:p>
                    </p:txBody>
                  </p:sp>
                </p:grpSp>
              </p:grpSp>
            </p:grpSp>
            <p:sp>
              <p:nvSpPr>
                <p:cNvPr id="151" name="Rectangle 150"/>
                <p:cNvSpPr/>
                <p:nvPr/>
              </p:nvSpPr>
              <p:spPr>
                <a:xfrm>
                  <a:off x="5919461" y="5615745"/>
                  <a:ext cx="2628340" cy="71577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t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Ethernet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6058491" y="5860254"/>
                  <a:ext cx="2367165" cy="236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schemeClr val="tx1"/>
                      </a:solidFill>
                    </a:rPr>
                    <a:t>3-port 10/100/1000 Ethernet Switch</a:t>
                  </a:r>
                </a:p>
              </p:txBody>
            </p:sp>
            <p:grpSp>
              <p:nvGrpSpPr>
                <p:cNvPr id="153" name="Group 152"/>
                <p:cNvGrpSpPr/>
                <p:nvPr/>
              </p:nvGrpSpPr>
              <p:grpSpPr>
                <a:xfrm>
                  <a:off x="6054055" y="6106370"/>
                  <a:ext cx="2371602" cy="167152"/>
                  <a:chOff x="573110" y="5959295"/>
                  <a:chExt cx="2778350" cy="167152"/>
                </a:xfrm>
              </p:grpSpPr>
              <p:sp>
                <p:nvSpPr>
                  <p:cNvPr id="154" name="Rectangle 153"/>
                  <p:cNvSpPr/>
                  <p:nvPr/>
                </p:nvSpPr>
                <p:spPr>
                  <a:xfrm>
                    <a:off x="573110" y="5959295"/>
                    <a:ext cx="1381882" cy="1671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schemeClr val="tx1"/>
                        </a:solidFill>
                      </a:rPr>
                      <a:t>GE PHY</a:t>
                    </a:r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1963019" y="5959295"/>
                    <a:ext cx="1388441" cy="1671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schemeClr val="tx1"/>
                        </a:solidFill>
                      </a:rPr>
                      <a:t>GE PHY</a:t>
                    </a:r>
                  </a:p>
                </p:txBody>
              </p:sp>
            </p:grpSp>
          </p:grpSp>
          <p:sp>
            <p:nvSpPr>
              <p:cNvPr id="132" name="Rectangle 131"/>
              <p:cNvSpPr/>
              <p:nvPr/>
            </p:nvSpPr>
            <p:spPr>
              <a:xfrm>
                <a:off x="2627128" y="1356792"/>
                <a:ext cx="3595159" cy="10554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tIns="54864" anchor="t"/>
              <a:lstStyle/>
              <a:p>
                <a:pPr algn="ctr" eaLnBrk="0" hangingPunct="0"/>
                <a:r>
                  <a:rPr lang="en-US" sz="900" b="1" dirty="0">
                    <a:solidFill>
                      <a:schemeClr val="tx1"/>
                    </a:solidFill>
                  </a:rPr>
                  <a:t>Additional Interfaces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834338" y="1724319"/>
                <a:ext cx="731520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>
                    <a:solidFill>
                      <a:schemeClr val="tx1"/>
                    </a:solidFill>
                  </a:rPr>
                  <a:t>LCD</a:t>
                </a: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653581" y="1724319"/>
                <a:ext cx="731520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schemeClr val="tx1"/>
                    </a:solidFill>
                  </a:rPr>
                  <a:t>ADC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4472824" y="1724319"/>
                <a:ext cx="731520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schemeClr val="tx1"/>
                    </a:solidFill>
                  </a:rPr>
                  <a:t>GPIO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5292068" y="1724319"/>
                <a:ext cx="731520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 smtClean="0">
                    <a:solidFill>
                      <a:schemeClr val="tx1"/>
                    </a:solidFill>
                  </a:rPr>
                  <a:t>Audio</a:t>
                </a:r>
              </a:p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 smtClean="0">
                    <a:solidFill>
                      <a:schemeClr val="tx1"/>
                    </a:solidFill>
                  </a:rPr>
                  <a:t>I</a:t>
                </a:r>
                <a:r>
                  <a:rPr lang="en-US" sz="700" b="1" baseline="3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sz="700" b="1" dirty="0" smtClean="0">
                    <a:solidFill>
                      <a:schemeClr val="tx1"/>
                    </a:solidFill>
                  </a:rPr>
                  <a:t>S/</a:t>
                </a:r>
                <a:br>
                  <a:rPr lang="en-US" sz="700" b="1" dirty="0" smtClean="0">
                    <a:solidFill>
                      <a:schemeClr val="tx1"/>
                    </a:solidFill>
                  </a:rPr>
                </a:br>
                <a:r>
                  <a:rPr lang="en-US" sz="700" b="1" dirty="0" smtClean="0">
                    <a:solidFill>
                      <a:schemeClr val="tx1"/>
                    </a:solidFill>
                  </a:rPr>
                  <a:t>TDM </a:t>
                </a:r>
                <a:r>
                  <a:rPr lang="en-US" sz="700" b="1" dirty="0">
                    <a:solidFill>
                      <a:schemeClr val="tx1"/>
                    </a:solidFill>
                  </a:rPr>
                  <a:t>(3)</a:t>
                </a: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4117012" y="3590827"/>
                <a:ext cx="594638" cy="9741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>
                    <a:solidFill>
                      <a:schemeClr val="tx1"/>
                    </a:solidFill>
                  </a:rPr>
                  <a:t>Boot</a:t>
                </a:r>
              </a:p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>
                    <a:solidFill>
                      <a:schemeClr val="tx1"/>
                    </a:solidFill>
                  </a:rPr>
                  <a:t>ROM</a:t>
                </a:r>
              </a:p>
              <a:p>
                <a:pPr algn="ctr" eaLnBrk="0" hangingPunct="0">
                  <a:lnSpc>
                    <a:spcPct val="85000"/>
                  </a:lnSpc>
                </a:pPr>
                <a:r>
                  <a:rPr lang="en-US" sz="700" b="1" dirty="0">
                    <a:solidFill>
                      <a:schemeClr val="tx1"/>
                    </a:solidFill>
                  </a:rPr>
                  <a:t>256KB</a:t>
                </a:r>
              </a:p>
            </p:txBody>
          </p:sp>
        </p:grpSp>
        <p:sp>
          <p:nvSpPr>
            <p:cNvPr id="254" name="Rectangle 253"/>
            <p:cNvSpPr/>
            <p:nvPr/>
          </p:nvSpPr>
          <p:spPr>
            <a:xfrm>
              <a:off x="4010566" y="3516709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USB2.0 </a:t>
              </a:r>
              <a:r>
                <a:rPr lang="en-US" sz="7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(2)</a:t>
              </a:r>
              <a:endParaRPr lang="en-US" sz="7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4010566" y="3853574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PCIe (2)</a:t>
              </a: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010566" y="4190439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SDIO (2)</a:t>
              </a: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4010566" y="4527304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UART </a:t>
              </a:r>
              <a:r>
                <a:rPr lang="en-US" sz="7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(3)</a:t>
              </a:r>
              <a:endParaRPr lang="en-US" sz="7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4010566" y="4864169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  <a:r>
                <a:rPr lang="en-US" sz="700" b="1" baseline="30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2</a:t>
              </a: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 (2)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010566" y="5201034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SPI </a:t>
              </a:r>
              <a:r>
                <a:rPr lang="en-US" sz="7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(3)</a:t>
              </a:r>
              <a:endParaRPr lang="en-US" sz="7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4010566" y="5537900"/>
              <a:ext cx="711634" cy="27235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PWM </a:t>
              </a:r>
              <a:r>
                <a:rPr lang="en-US" sz="7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(4)</a:t>
              </a:r>
              <a:endParaRPr lang="en-US" sz="7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pic>
        <p:nvPicPr>
          <p:cNvPr id="261" name="Picture 4" descr="http://www.digitaltrends.com/wp-content/uploads/2013/12/twc-intelligent-home-touchscree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53" y="927340"/>
            <a:ext cx="700428" cy="48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" name="Picture 2" descr="https://encrypted-tbn0.gstatic.com/images?q=tbn:ANd9GcSiLbodWcogwd9SADNiQrte8212SPdhVlboJXVD667v4z6SxpJdD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207" y="864715"/>
            <a:ext cx="628996" cy="62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" name="Picture 4" descr="https://encrypted-tbn3.gstatic.com/images?q=tbn:ANd9GcSTSW9ii6b2s4L11MihbqnK9wqcLAppI5ulVk2w_UClAdfA7zCN2b0a2Dq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191" y="885700"/>
            <a:ext cx="637781" cy="63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4" name="Line 120"/>
          <p:cNvSpPr>
            <a:spLocks noChangeShapeType="1"/>
          </p:cNvSpPr>
          <p:nvPr/>
        </p:nvSpPr>
        <p:spPr bwMode="auto">
          <a:xfrm>
            <a:off x="3089743" y="1439671"/>
            <a:ext cx="0" cy="36830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  <a:cs typeface="+mn-cs"/>
            </a:endParaRPr>
          </a:p>
        </p:txBody>
      </p:sp>
      <p:sp>
        <p:nvSpPr>
          <p:cNvPr id="265" name="Line 120"/>
          <p:cNvSpPr>
            <a:spLocks noChangeShapeType="1"/>
          </p:cNvSpPr>
          <p:nvPr/>
        </p:nvSpPr>
        <p:spPr bwMode="auto">
          <a:xfrm>
            <a:off x="4042243" y="1439671"/>
            <a:ext cx="0" cy="36830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  <a:cs typeface="+mn-cs"/>
            </a:endParaRPr>
          </a:p>
        </p:txBody>
      </p:sp>
      <p:sp>
        <p:nvSpPr>
          <p:cNvPr id="292" name="Text Box 78"/>
          <p:cNvSpPr txBox="1">
            <a:spLocks noChangeArrowheads="1"/>
          </p:cNvSpPr>
          <p:nvPr/>
        </p:nvSpPr>
        <p:spPr bwMode="auto">
          <a:xfrm>
            <a:off x="5404710" y="3996911"/>
            <a:ext cx="7869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b="1" dirty="0" err="1" smtClean="0">
                <a:solidFill>
                  <a:srgbClr val="000000"/>
                </a:solidFill>
                <a:latin typeface="Arial Narrow" pitchFamily="34" charset="0"/>
              </a:rPr>
              <a:t>WiFi</a:t>
            </a:r>
            <a:r>
              <a:rPr lang="en-US" sz="1200" b="1" dirty="0" smtClean="0">
                <a:solidFill>
                  <a:srgbClr val="000000"/>
                </a:solidFill>
                <a:latin typeface="Arial Narrow" pitchFamily="34" charset="0"/>
              </a:rPr>
              <a:t> + BT</a:t>
            </a:r>
            <a:endParaRPr lang="en-US" sz="1200" b="1" dirty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3" name="Text Box 78"/>
          <p:cNvSpPr txBox="1">
            <a:spLocks noChangeArrowheads="1"/>
          </p:cNvSpPr>
          <p:nvPr/>
        </p:nvSpPr>
        <p:spPr bwMode="auto">
          <a:xfrm>
            <a:off x="2537855" y="625436"/>
            <a:ext cx="10515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200" b="1" dirty="0" smtClean="0">
                <a:solidFill>
                  <a:srgbClr val="000000"/>
                </a:solidFill>
                <a:latin typeface="+mn-lt"/>
              </a:rPr>
              <a:t>Headphone</a:t>
            </a:r>
            <a:endParaRPr lang="en-US" sz="12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3575324" y="625436"/>
            <a:ext cx="12591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200" b="1">
                <a:solidFill>
                  <a:srgbClr val="000000"/>
                </a:solidFill>
                <a:latin typeface="+mn-lt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 Speaker(s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3" name="Picture 2" descr="http://t1.gstatic.com/images?q=tbn:ANd9GcSv9wdAEP6DKIVYE0Hf5IFwtpEfBmY6CDDrYDEDVd6J2ariLlbX-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2158" r="100000">
                        <a14:foregroundMark x1="64029" y1="13873" x2="64029" y2="13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587" y="5387655"/>
            <a:ext cx="564327" cy="70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developers.google.com/cast/images/badge_online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4048" r="47907" b="72347"/>
          <a:stretch/>
        </p:blipFill>
        <p:spPr bwMode="auto">
          <a:xfrm>
            <a:off x="7363365" y="5424000"/>
            <a:ext cx="1678330" cy="62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09121" y="6155755"/>
            <a:ext cx="8833150" cy="3046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200" b="1" dirty="0" smtClean="0"/>
              <a:t>Full reuse of Cygnus SW, HW, Platform &amp; Production process</a:t>
            </a:r>
          </a:p>
        </p:txBody>
      </p:sp>
      <p:grpSp>
        <p:nvGrpSpPr>
          <p:cNvPr id="88" name="BRCM Chip SM"/>
          <p:cNvGrpSpPr/>
          <p:nvPr/>
        </p:nvGrpSpPr>
        <p:grpSpPr>
          <a:xfrm>
            <a:off x="5352874" y="3198570"/>
            <a:ext cx="819936" cy="799844"/>
            <a:chOff x="1638300" y="1600200"/>
            <a:chExt cx="1066800" cy="1066800"/>
          </a:xfrm>
        </p:grpSpPr>
        <p:sp>
          <p:nvSpPr>
            <p:cNvPr id="89" name="Rounded Rectangle 88"/>
            <p:cNvSpPr/>
            <p:nvPr/>
          </p:nvSpPr>
          <p:spPr>
            <a:xfrm>
              <a:off x="1638300" y="1600200"/>
              <a:ext cx="1066800" cy="10668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90" name="TextBox 28"/>
            <p:cNvSpPr txBox="1"/>
            <p:nvPr/>
          </p:nvSpPr>
          <p:spPr bwMode="gray">
            <a:xfrm>
              <a:off x="1677595" y="2319310"/>
              <a:ext cx="1006775" cy="28079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BCM43596</a:t>
              </a:r>
            </a:p>
          </p:txBody>
        </p:sp>
        <p:pic>
          <p:nvPicPr>
            <p:cNvPr id="91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244" y="1774357"/>
              <a:ext cx="438912" cy="438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47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42" y="147141"/>
            <a:ext cx="10561373" cy="387798"/>
          </a:xfrm>
        </p:spPr>
        <p:txBody>
          <a:bodyPr/>
          <a:lstStyle/>
          <a:p>
            <a:r>
              <a:rPr lang="en-US" dirty="0" smtClean="0"/>
              <a:t>Audio Software Roadmap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8802" y="1143000"/>
            <a:ext cx="1011495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50286" y="1143000"/>
            <a:ext cx="2107949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Customer Benefits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292435" y="3010712"/>
            <a:ext cx="1069409" cy="879148"/>
            <a:chOff x="1673465" y="2374100"/>
            <a:chExt cx="1069409" cy="879148"/>
          </a:xfrm>
          <a:solidFill>
            <a:schemeClr val="accent6"/>
          </a:solidFill>
        </p:grpSpPr>
        <p:sp>
          <p:nvSpPr>
            <p:cNvPr id="7" name="Oval 6"/>
            <p:cNvSpPr/>
            <p:nvPr/>
          </p:nvSpPr>
          <p:spPr>
            <a:xfrm rot="2679686">
              <a:off x="1749161" y="2914706"/>
              <a:ext cx="993713" cy="2594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  <p:sp>
          <p:nvSpPr>
            <p:cNvPr id="8" name="Oval 7"/>
            <p:cNvSpPr/>
            <p:nvPr/>
          </p:nvSpPr>
          <p:spPr>
            <a:xfrm rot="5259058">
              <a:off x="1607794" y="2895541"/>
              <a:ext cx="523007" cy="1924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  <p:sp>
          <p:nvSpPr>
            <p:cNvPr id="9" name="Oval 8"/>
            <p:cNvSpPr/>
            <p:nvPr/>
          </p:nvSpPr>
          <p:spPr>
            <a:xfrm rot="8079686">
              <a:off x="1524068" y="2796796"/>
              <a:ext cx="453964" cy="1551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  <p:sp>
          <p:nvSpPr>
            <p:cNvPr id="10" name="Oval 9"/>
            <p:cNvSpPr/>
            <p:nvPr/>
          </p:nvSpPr>
          <p:spPr>
            <a:xfrm rot="100314" flipV="1">
              <a:off x="1940609" y="2608538"/>
              <a:ext cx="523007" cy="1924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  <p:sp>
          <p:nvSpPr>
            <p:cNvPr id="12" name="Oval 11"/>
            <p:cNvSpPr/>
            <p:nvPr/>
          </p:nvSpPr>
          <p:spPr>
            <a:xfrm rot="8079686">
              <a:off x="1794155" y="2523497"/>
              <a:ext cx="453964" cy="1551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  <p:sp>
          <p:nvSpPr>
            <p:cNvPr id="14" name="Oval 13"/>
            <p:cNvSpPr/>
            <p:nvPr/>
          </p:nvSpPr>
          <p:spPr>
            <a:xfrm rot="2679686">
              <a:off x="1740848" y="2526962"/>
              <a:ext cx="221026" cy="2594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75727" y="3379686"/>
            <a:ext cx="1594988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Beam forming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80050" y="3106655"/>
            <a:ext cx="2797241" cy="81868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Reduced noise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Improved echo cancelation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Cost reductions in plastics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8600" y="1524000"/>
            <a:ext cx="1143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8692" y="4343400"/>
            <a:ext cx="1600428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Acoustic Echo Canceler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1535" y="4300134"/>
            <a:ext cx="4732330" cy="8186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Improved audio experience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Wide-band and full-band audio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Takes advantage of higher CPU performance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3250259" y="4268885"/>
            <a:ext cx="1079111" cy="915963"/>
            <a:chOff x="2402981" y="4421285"/>
            <a:chExt cx="1079111" cy="915963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2422345" y="4611199"/>
              <a:ext cx="8229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2402981" y="5253845"/>
              <a:ext cx="8229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45064" y="4798300"/>
              <a:ext cx="370294" cy="1938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lIns="0" tIns="0" rIns="0" bIns="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400" dirty="0" smtClean="0"/>
                <a:t>AEC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830211" y="4615420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830211" y="4992199"/>
              <a:ext cx="0" cy="1828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53377" y="517764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  <p:pic>
          <p:nvPicPr>
            <p:cNvPr id="11270" name="Picture 6" descr="https://upload.wikimedia.org/wikipedia/commons/thumb/2/21/Speaker_Icon.svg/1024px-Speaker_Icon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64" y="4421285"/>
              <a:ext cx="379828" cy="379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Oval 46"/>
            <p:cNvSpPr/>
            <p:nvPr/>
          </p:nvSpPr>
          <p:spPr>
            <a:xfrm>
              <a:off x="3144397" y="517764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V="1">
              <a:off x="3330864" y="5177645"/>
              <a:ext cx="0" cy="1596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/>
          <p:cNvCxnSpPr/>
          <p:nvPr/>
        </p:nvCxnSpPr>
        <p:spPr>
          <a:xfrm>
            <a:off x="228600" y="2971800"/>
            <a:ext cx="1143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28600" y="4086174"/>
            <a:ext cx="1143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28600" y="5376103"/>
            <a:ext cx="1143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396169" y="1281499"/>
            <a:ext cx="0" cy="4890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9187" y="1960389"/>
            <a:ext cx="1526059" cy="63094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Multi-channel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Audio Sync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43556" y="1835205"/>
            <a:ext cx="5029144" cy="7417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Enables multi-channel audio (Stereo, home theater)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Superior technology to “software” alignment done by competition</a:t>
            </a:r>
          </a:p>
        </p:txBody>
      </p:sp>
      <p:sp>
        <p:nvSpPr>
          <p:cNvPr id="42" name="Freeform 41"/>
          <p:cNvSpPr/>
          <p:nvPr/>
        </p:nvSpPr>
        <p:spPr>
          <a:xfrm>
            <a:off x="2901851" y="1791177"/>
            <a:ext cx="1235675" cy="878873"/>
          </a:xfrm>
          <a:custGeom>
            <a:avLst/>
            <a:gdLst>
              <a:gd name="connsiteX0" fmla="*/ 0 w 1235675"/>
              <a:gd name="connsiteY0" fmla="*/ 878873 h 878873"/>
              <a:gd name="connsiteX1" fmla="*/ 67962 w 1235675"/>
              <a:gd name="connsiteY1" fmla="*/ 421673 h 878873"/>
              <a:gd name="connsiteX2" fmla="*/ 129745 w 1235675"/>
              <a:gd name="connsiteY2" fmla="*/ 57148 h 878873"/>
              <a:gd name="connsiteX3" fmla="*/ 203886 w 1235675"/>
              <a:gd name="connsiteY3" fmla="*/ 162181 h 878873"/>
              <a:gd name="connsiteX4" fmla="*/ 271848 w 1235675"/>
              <a:gd name="connsiteY4" fmla="*/ 7721 h 878873"/>
              <a:gd name="connsiteX5" fmla="*/ 389237 w 1235675"/>
              <a:gd name="connsiteY5" fmla="*/ 452565 h 878873"/>
              <a:gd name="connsiteX6" fmla="*/ 420129 w 1235675"/>
              <a:gd name="connsiteY6" fmla="*/ 767662 h 878873"/>
              <a:gd name="connsiteX7" fmla="*/ 518983 w 1235675"/>
              <a:gd name="connsiteY7" fmla="*/ 452565 h 878873"/>
              <a:gd name="connsiteX8" fmla="*/ 574589 w 1235675"/>
              <a:gd name="connsiteY8" fmla="*/ 712057 h 878873"/>
              <a:gd name="connsiteX9" fmla="*/ 661086 w 1235675"/>
              <a:gd name="connsiteY9" fmla="*/ 279570 h 878873"/>
              <a:gd name="connsiteX10" fmla="*/ 815545 w 1235675"/>
              <a:gd name="connsiteY10" fmla="*/ 823267 h 878873"/>
              <a:gd name="connsiteX11" fmla="*/ 945291 w 1235675"/>
              <a:gd name="connsiteY11" fmla="*/ 285748 h 878873"/>
              <a:gd name="connsiteX12" fmla="*/ 1050324 w 1235675"/>
              <a:gd name="connsiteY12" fmla="*/ 81862 h 878873"/>
              <a:gd name="connsiteX13" fmla="*/ 1155356 w 1235675"/>
              <a:gd name="connsiteY13" fmla="*/ 366067 h 878873"/>
              <a:gd name="connsiteX14" fmla="*/ 1235675 w 1235675"/>
              <a:gd name="connsiteY14" fmla="*/ 773840 h 87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35675" h="878873">
                <a:moveTo>
                  <a:pt x="0" y="878873"/>
                </a:moveTo>
                <a:cubicBezTo>
                  <a:pt x="23169" y="718750"/>
                  <a:pt x="46338" y="558627"/>
                  <a:pt x="67962" y="421673"/>
                </a:cubicBezTo>
                <a:cubicBezTo>
                  <a:pt x="89586" y="284719"/>
                  <a:pt x="107091" y="100397"/>
                  <a:pt x="129745" y="57148"/>
                </a:cubicBezTo>
                <a:cubicBezTo>
                  <a:pt x="152399" y="13899"/>
                  <a:pt x="180202" y="170419"/>
                  <a:pt x="203886" y="162181"/>
                </a:cubicBezTo>
                <a:cubicBezTo>
                  <a:pt x="227570" y="153943"/>
                  <a:pt x="240956" y="-40676"/>
                  <a:pt x="271848" y="7721"/>
                </a:cubicBezTo>
                <a:cubicBezTo>
                  <a:pt x="302740" y="56118"/>
                  <a:pt x="364523" y="325908"/>
                  <a:pt x="389237" y="452565"/>
                </a:cubicBezTo>
                <a:cubicBezTo>
                  <a:pt x="413951" y="579222"/>
                  <a:pt x="398505" y="767662"/>
                  <a:pt x="420129" y="767662"/>
                </a:cubicBezTo>
                <a:cubicBezTo>
                  <a:pt x="441753" y="767662"/>
                  <a:pt x="493240" y="461832"/>
                  <a:pt x="518983" y="452565"/>
                </a:cubicBezTo>
                <a:cubicBezTo>
                  <a:pt x="544726" y="443298"/>
                  <a:pt x="550905" y="740889"/>
                  <a:pt x="574589" y="712057"/>
                </a:cubicBezTo>
                <a:cubicBezTo>
                  <a:pt x="598273" y="683225"/>
                  <a:pt x="620927" y="261035"/>
                  <a:pt x="661086" y="279570"/>
                </a:cubicBezTo>
                <a:cubicBezTo>
                  <a:pt x="701245" y="298105"/>
                  <a:pt x="768178" y="822237"/>
                  <a:pt x="815545" y="823267"/>
                </a:cubicBezTo>
                <a:cubicBezTo>
                  <a:pt x="862912" y="824297"/>
                  <a:pt x="906161" y="409315"/>
                  <a:pt x="945291" y="285748"/>
                </a:cubicBezTo>
                <a:cubicBezTo>
                  <a:pt x="984421" y="162181"/>
                  <a:pt x="1015313" y="68476"/>
                  <a:pt x="1050324" y="81862"/>
                </a:cubicBezTo>
                <a:cubicBezTo>
                  <a:pt x="1085335" y="95248"/>
                  <a:pt x="1124464" y="250737"/>
                  <a:pt x="1155356" y="366067"/>
                </a:cubicBezTo>
                <a:cubicBezTo>
                  <a:pt x="1186248" y="481397"/>
                  <a:pt x="1210961" y="627618"/>
                  <a:pt x="1235675" y="77384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132100" y="1791177"/>
            <a:ext cx="1235675" cy="878873"/>
          </a:xfrm>
          <a:custGeom>
            <a:avLst/>
            <a:gdLst>
              <a:gd name="connsiteX0" fmla="*/ 0 w 1235675"/>
              <a:gd name="connsiteY0" fmla="*/ 878873 h 878873"/>
              <a:gd name="connsiteX1" fmla="*/ 67962 w 1235675"/>
              <a:gd name="connsiteY1" fmla="*/ 421673 h 878873"/>
              <a:gd name="connsiteX2" fmla="*/ 129745 w 1235675"/>
              <a:gd name="connsiteY2" fmla="*/ 57148 h 878873"/>
              <a:gd name="connsiteX3" fmla="*/ 203886 w 1235675"/>
              <a:gd name="connsiteY3" fmla="*/ 162181 h 878873"/>
              <a:gd name="connsiteX4" fmla="*/ 271848 w 1235675"/>
              <a:gd name="connsiteY4" fmla="*/ 7721 h 878873"/>
              <a:gd name="connsiteX5" fmla="*/ 389237 w 1235675"/>
              <a:gd name="connsiteY5" fmla="*/ 452565 h 878873"/>
              <a:gd name="connsiteX6" fmla="*/ 420129 w 1235675"/>
              <a:gd name="connsiteY6" fmla="*/ 767662 h 878873"/>
              <a:gd name="connsiteX7" fmla="*/ 518983 w 1235675"/>
              <a:gd name="connsiteY7" fmla="*/ 452565 h 878873"/>
              <a:gd name="connsiteX8" fmla="*/ 574589 w 1235675"/>
              <a:gd name="connsiteY8" fmla="*/ 712057 h 878873"/>
              <a:gd name="connsiteX9" fmla="*/ 661086 w 1235675"/>
              <a:gd name="connsiteY9" fmla="*/ 279570 h 878873"/>
              <a:gd name="connsiteX10" fmla="*/ 815545 w 1235675"/>
              <a:gd name="connsiteY10" fmla="*/ 823267 h 878873"/>
              <a:gd name="connsiteX11" fmla="*/ 945291 w 1235675"/>
              <a:gd name="connsiteY11" fmla="*/ 285748 h 878873"/>
              <a:gd name="connsiteX12" fmla="*/ 1050324 w 1235675"/>
              <a:gd name="connsiteY12" fmla="*/ 81862 h 878873"/>
              <a:gd name="connsiteX13" fmla="*/ 1155356 w 1235675"/>
              <a:gd name="connsiteY13" fmla="*/ 366067 h 878873"/>
              <a:gd name="connsiteX14" fmla="*/ 1235675 w 1235675"/>
              <a:gd name="connsiteY14" fmla="*/ 773840 h 87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35675" h="878873">
                <a:moveTo>
                  <a:pt x="0" y="878873"/>
                </a:moveTo>
                <a:cubicBezTo>
                  <a:pt x="23169" y="718750"/>
                  <a:pt x="46338" y="558627"/>
                  <a:pt x="67962" y="421673"/>
                </a:cubicBezTo>
                <a:cubicBezTo>
                  <a:pt x="89586" y="284719"/>
                  <a:pt x="107091" y="100397"/>
                  <a:pt x="129745" y="57148"/>
                </a:cubicBezTo>
                <a:cubicBezTo>
                  <a:pt x="152399" y="13899"/>
                  <a:pt x="180202" y="170419"/>
                  <a:pt x="203886" y="162181"/>
                </a:cubicBezTo>
                <a:cubicBezTo>
                  <a:pt x="227570" y="153943"/>
                  <a:pt x="240956" y="-40676"/>
                  <a:pt x="271848" y="7721"/>
                </a:cubicBezTo>
                <a:cubicBezTo>
                  <a:pt x="302740" y="56118"/>
                  <a:pt x="364523" y="325908"/>
                  <a:pt x="389237" y="452565"/>
                </a:cubicBezTo>
                <a:cubicBezTo>
                  <a:pt x="413951" y="579222"/>
                  <a:pt x="398505" y="767662"/>
                  <a:pt x="420129" y="767662"/>
                </a:cubicBezTo>
                <a:cubicBezTo>
                  <a:pt x="441753" y="767662"/>
                  <a:pt x="493240" y="461832"/>
                  <a:pt x="518983" y="452565"/>
                </a:cubicBezTo>
                <a:cubicBezTo>
                  <a:pt x="544726" y="443298"/>
                  <a:pt x="550905" y="740889"/>
                  <a:pt x="574589" y="712057"/>
                </a:cubicBezTo>
                <a:cubicBezTo>
                  <a:pt x="598273" y="683225"/>
                  <a:pt x="620927" y="261035"/>
                  <a:pt x="661086" y="279570"/>
                </a:cubicBezTo>
                <a:cubicBezTo>
                  <a:pt x="701245" y="298105"/>
                  <a:pt x="768178" y="822237"/>
                  <a:pt x="815545" y="823267"/>
                </a:cubicBezTo>
                <a:cubicBezTo>
                  <a:pt x="862912" y="824297"/>
                  <a:pt x="906161" y="409315"/>
                  <a:pt x="945291" y="285748"/>
                </a:cubicBezTo>
                <a:cubicBezTo>
                  <a:pt x="984421" y="162181"/>
                  <a:pt x="1015313" y="68476"/>
                  <a:pt x="1050324" y="81862"/>
                </a:cubicBezTo>
                <a:cubicBezTo>
                  <a:pt x="1085335" y="95248"/>
                  <a:pt x="1124464" y="250737"/>
                  <a:pt x="1155356" y="366067"/>
                </a:cubicBezTo>
                <a:cubicBezTo>
                  <a:pt x="1186248" y="481397"/>
                  <a:pt x="1210961" y="627618"/>
                  <a:pt x="1235675" y="773840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2967964" y="2324361"/>
            <a:ext cx="228600" cy="0"/>
          </a:xfrm>
          <a:prstGeom prst="line">
            <a:avLst/>
          </a:prstGeom>
          <a:ln w="28575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8692" y="5530278"/>
            <a:ext cx="1600428" cy="6309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Dolby/DTS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(</a:t>
            </a:r>
            <a:r>
              <a:rPr lang="en-US" sz="2000" dirty="0" err="1" smtClean="0"/>
              <a:t>Atmos</a:t>
            </a:r>
            <a:r>
              <a:rPr lang="en-US" sz="2000" dirty="0" smtClean="0"/>
              <a:t>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79840" y="5520398"/>
            <a:ext cx="4992860" cy="5201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Required for </a:t>
            </a:r>
            <a:r>
              <a:rPr lang="en-US" sz="1600" dirty="0" err="1" smtClean="0"/>
              <a:t>soundbars</a:t>
            </a:r>
            <a:r>
              <a:rPr lang="en-US" sz="1600" dirty="0" smtClean="0"/>
              <a:t> and high quality speakers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Cost savings via elimination of DSP</a:t>
            </a:r>
          </a:p>
        </p:txBody>
      </p:sp>
      <p:pic>
        <p:nvPicPr>
          <p:cNvPr id="52" name="Picture 4" descr="http://mattfitchett.com/wp-content/uploads/2011/09/DolbyDigital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32" y="5557710"/>
            <a:ext cx="1331258" cy="55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8133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 bwMode="white">
          <a:xfrm>
            <a:off x="412060" y="370517"/>
            <a:ext cx="11365992" cy="366254"/>
          </a:xfr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 err="1"/>
              <a:t>Audioxchange</a:t>
            </a:r>
            <a:r>
              <a:rPr lang="en-US" dirty="0"/>
              <a:t> (</a:t>
            </a:r>
            <a:r>
              <a:rPr lang="en-US" dirty="0" err="1"/>
              <a:t>AxC</a:t>
            </a:r>
            <a:r>
              <a:rPr lang="en-US" dirty="0"/>
              <a:t>) – Wireless audio stack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06815"/>
              </p:ext>
            </p:extLst>
          </p:nvPr>
        </p:nvGraphicFramePr>
        <p:xfrm>
          <a:off x="604085" y="779055"/>
          <a:ext cx="10915650" cy="584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4" imgW="8614353" imgH="4589411" progId="Visio.Drawing.11">
                  <p:embed/>
                </p:oleObj>
              </mc:Choice>
              <mc:Fallback>
                <p:oleObj name="Visio" r:id="rId4" imgW="8614353" imgH="458941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85" y="779055"/>
                        <a:ext cx="10915650" cy="584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138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060" y="1047890"/>
            <a:ext cx="11365992" cy="4745915"/>
          </a:xfrm>
        </p:spPr>
        <p:txBody>
          <a:bodyPr/>
          <a:lstStyle/>
          <a:p>
            <a:r>
              <a:rPr lang="en-US" dirty="0" smtClean="0"/>
              <a:t>Wireless Audio is a key focus market for Broadcom</a:t>
            </a:r>
          </a:p>
          <a:p>
            <a:pPr lvl="1"/>
            <a:r>
              <a:rPr lang="en-US" dirty="0" smtClean="0"/>
              <a:t>Dedicated roadmap covering all market tiers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Broadcom </a:t>
            </a:r>
            <a:r>
              <a:rPr lang="en-US" dirty="0" err="1" smtClean="0"/>
              <a:t>SoCs</a:t>
            </a:r>
            <a:r>
              <a:rPr lang="en-US" dirty="0" smtClean="0"/>
              <a:t> are aligned with market trends</a:t>
            </a:r>
          </a:p>
          <a:p>
            <a:pPr lvl="1"/>
            <a:r>
              <a:rPr lang="en-US" dirty="0" smtClean="0"/>
              <a:t>Single software for supporting different voice </a:t>
            </a:r>
            <a:r>
              <a:rPr lang="en-US" dirty="0" smtClean="0"/>
              <a:t>ecosystems (Google, Amazon)</a:t>
            </a:r>
            <a:endParaRPr lang="en-US" dirty="0" smtClean="0"/>
          </a:p>
          <a:p>
            <a:pPr lvl="1"/>
            <a:r>
              <a:rPr lang="en-US" dirty="0" smtClean="0"/>
              <a:t>Multi-channel audio (Dolby, Google Cast, Apple </a:t>
            </a:r>
            <a:r>
              <a:rPr lang="en-US" dirty="0" err="1" smtClean="0"/>
              <a:t>AirPlay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BOM </a:t>
            </a:r>
            <a:r>
              <a:rPr lang="en-US" dirty="0" smtClean="0"/>
              <a:t>integration to reduce system cost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Tight wireless integration with Cypress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Significant market and partner traction</a:t>
            </a:r>
          </a:p>
          <a:p>
            <a:pPr lvl="1"/>
            <a:r>
              <a:rPr lang="en-US" dirty="0" smtClean="0"/>
              <a:t>Multiple products from tier1 OEMs are in production using Cygnus</a:t>
            </a:r>
          </a:p>
          <a:p>
            <a:pPr lvl="1"/>
            <a:r>
              <a:rPr lang="en-US" dirty="0" smtClean="0"/>
              <a:t>ODM modules covering all price range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IOT and Embedded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and Embedded Payment Positioning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0" y="1662370"/>
            <a:ext cx="7386159" cy="424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77845" y="1931205"/>
            <a:ext cx="4073231" cy="357328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u="sng" dirty="0" smtClean="0"/>
              <a:t>Key positioning points: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Security is critical to IOT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StrataGX security leadership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/>
              <a:t>a</a:t>
            </a:r>
            <a:r>
              <a:rPr lang="en-US" sz="2000" dirty="0" smtClean="0"/>
              <a:t>chieved #1 POS market share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Best in class security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High integration with flexible 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UI interfaces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Gigabit Ethernet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Integrated wireless drivers </a:t>
            </a:r>
            <a:endParaRPr lang="en-US" sz="2000" dirty="0"/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775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 descr="Image result for receipt pri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80" y="3850062"/>
            <a:ext cx="1000180" cy="100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Lynx Gas Station - Embedded Security </a:t>
            </a:r>
            <a:r>
              <a:rPr lang="en-US" dirty="0"/>
              <a:t>Solution</a:t>
            </a:r>
          </a:p>
        </p:txBody>
      </p:sp>
      <p:sp>
        <p:nvSpPr>
          <p:cNvPr id="170" name="Text Box 78"/>
          <p:cNvSpPr txBox="1">
            <a:spLocks noChangeArrowheads="1"/>
          </p:cNvSpPr>
          <p:nvPr/>
        </p:nvSpPr>
        <p:spPr bwMode="auto">
          <a:xfrm>
            <a:off x="6674535" y="2956648"/>
            <a:ext cx="982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b="1" dirty="0" smtClean="0">
                <a:solidFill>
                  <a:srgbClr val="000000"/>
                </a:solidFill>
                <a:cs typeface="Arial" charset="0"/>
              </a:rPr>
              <a:t>Keypad</a:t>
            </a:r>
            <a:endParaRPr lang="en-US" sz="1050" b="1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84" y="3190876"/>
            <a:ext cx="735995" cy="735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0" name="Text Box 12"/>
          <p:cNvSpPr txBox="1">
            <a:spLocks noChangeArrowheads="1"/>
          </p:cNvSpPr>
          <p:nvPr/>
        </p:nvSpPr>
        <p:spPr bwMode="auto">
          <a:xfrm>
            <a:off x="6223183" y="3826575"/>
            <a:ext cx="1869877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 smtClean="0">
                <a:solidFill>
                  <a:prstClr val="black"/>
                </a:solidFill>
              </a:rPr>
              <a:t>Magstripe Reader (MSR)</a:t>
            </a: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191" name="Line 235"/>
          <p:cNvSpPr>
            <a:spLocks noChangeShapeType="1"/>
          </p:cNvSpPr>
          <p:nvPr/>
        </p:nvSpPr>
        <p:spPr bwMode="auto">
          <a:xfrm>
            <a:off x="6223183" y="3464336"/>
            <a:ext cx="482600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50" y="1353736"/>
            <a:ext cx="375285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8" name="Group 117"/>
          <p:cNvGrpSpPr/>
          <p:nvPr/>
        </p:nvGrpSpPr>
        <p:grpSpPr>
          <a:xfrm>
            <a:off x="429491" y="1239915"/>
            <a:ext cx="5762162" cy="4555366"/>
            <a:chOff x="5535536" y="1617196"/>
            <a:chExt cx="6327775" cy="4575428"/>
          </a:xfrm>
        </p:grpSpPr>
        <p:sp>
          <p:nvSpPr>
            <p:cNvPr id="119" name="Rectangle 118"/>
            <p:cNvSpPr/>
            <p:nvPr/>
          </p:nvSpPr>
          <p:spPr>
            <a:xfrm>
              <a:off x="5535536" y="1617196"/>
              <a:ext cx="6327775" cy="4575428"/>
            </a:xfrm>
            <a:prstGeom prst="rect">
              <a:avLst/>
            </a:prstGeom>
            <a:solidFill>
              <a:srgbClr val="C4123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85000"/>
                </a:lnSpc>
              </a:pP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716271" y="4761790"/>
              <a:ext cx="2571750" cy="486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Secure Memory Access Unit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8437246" y="4759071"/>
              <a:ext cx="1704330" cy="1184975"/>
              <a:chOff x="3286769" y="4741892"/>
              <a:chExt cx="1704330" cy="1184975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3286769" y="4741892"/>
                <a:ext cx="1704330" cy="11849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Data Acquisition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5" name="Group 284"/>
              <p:cNvGrpSpPr/>
              <p:nvPr/>
            </p:nvGrpSpPr>
            <p:grpSpPr>
              <a:xfrm>
                <a:off x="3370315" y="5075967"/>
                <a:ext cx="1568450" cy="685800"/>
                <a:chOff x="3370315" y="5075967"/>
                <a:chExt cx="1568450" cy="685800"/>
              </a:xfrm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4100565" y="5476016"/>
                  <a:ext cx="838200" cy="283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Tone</a:t>
                  </a:r>
                  <a:br>
                    <a:rPr lang="en-US" sz="900" b="1" dirty="0" smtClean="0">
                      <a:solidFill>
                        <a:schemeClr val="tx1"/>
                      </a:solidFill>
                    </a:rPr>
                  </a:b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Encoder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4100565" y="5075967"/>
                  <a:ext cx="838200" cy="2857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Baud Rate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370315" y="5075967"/>
                  <a:ext cx="663574" cy="685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ADCs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2" name="Group 121"/>
            <p:cNvGrpSpPr/>
            <p:nvPr/>
          </p:nvGrpSpPr>
          <p:grpSpPr>
            <a:xfrm>
              <a:off x="5717779" y="1782606"/>
              <a:ext cx="1929384" cy="2818415"/>
              <a:chOff x="564127" y="1317752"/>
              <a:chExt cx="1929384" cy="2818415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564127" y="1317752"/>
                <a:ext cx="1929384" cy="28184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Security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716925" y="1839493"/>
                <a:ext cx="1623788" cy="2179890"/>
                <a:chOff x="681581" y="1839493"/>
                <a:chExt cx="1623788" cy="2179890"/>
              </a:xfrm>
            </p:grpSpPr>
            <p:grpSp>
              <p:nvGrpSpPr>
                <p:cNvPr id="162" name="Group 161"/>
                <p:cNvGrpSpPr/>
                <p:nvPr/>
              </p:nvGrpSpPr>
              <p:grpSpPr>
                <a:xfrm>
                  <a:off x="681581" y="1839493"/>
                  <a:ext cx="1623788" cy="968340"/>
                  <a:chOff x="681581" y="1839493"/>
                  <a:chExt cx="1623788" cy="968340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681581" y="1839493"/>
                    <a:ext cx="1623788" cy="968340"/>
                  </a:xfrm>
                  <a:prstGeom prst="rect">
                    <a:avLst/>
                  </a:prstGeom>
                  <a:solidFill>
                    <a:schemeClr val="accent5">
                      <a:alpha val="50000"/>
                    </a:schemeClr>
                  </a:solidFill>
                  <a:ln w="19050" cap="rnd">
                    <a:solidFill>
                      <a:srgbClr val="C4123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ctr">
                    <a:no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endParaRPr lang="en-US" sz="11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181" name="Group 180"/>
                  <p:cNvGrpSpPr/>
                  <p:nvPr/>
                </p:nvGrpSpPr>
                <p:grpSpPr>
                  <a:xfrm>
                    <a:off x="783341" y="2146713"/>
                    <a:ext cx="1420268" cy="570061"/>
                    <a:chOff x="783341" y="2146713"/>
                    <a:chExt cx="1420268" cy="570061"/>
                  </a:xfrm>
                </p:grpSpPr>
                <p:sp>
                  <p:nvSpPr>
                    <p:cNvPr id="208" name="Rectangle 207"/>
                    <p:cNvSpPr/>
                    <p:nvPr/>
                  </p:nvSpPr>
                  <p:spPr>
                    <a:xfrm>
                      <a:off x="783341" y="2146713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RTC with Alarm</a:t>
                      </a:r>
                    </a:p>
                  </p:txBody>
                </p:sp>
                <p:sp>
                  <p:nvSpPr>
                    <p:cNvPr id="210" name="Rectangle 209"/>
                    <p:cNvSpPr/>
                    <p:nvPr/>
                  </p:nvSpPr>
                  <p:spPr>
                    <a:xfrm>
                      <a:off x="783341" y="2346370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Tamper Detect/Sensors</a:t>
                      </a:r>
                    </a:p>
                  </p:txBody>
                </p:sp>
                <p:sp>
                  <p:nvSpPr>
                    <p:cNvPr id="220" name="Rectangle 219"/>
                    <p:cNvSpPr/>
                    <p:nvPr/>
                  </p:nvSpPr>
                  <p:spPr>
                    <a:xfrm>
                      <a:off x="783341" y="2546026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BBRAM 1280b</a:t>
                      </a:r>
                    </a:p>
                  </p:txBody>
                </p:sp>
              </p:grpSp>
              <p:sp>
                <p:nvSpPr>
                  <p:cNvPr id="196" name="TextBox 195"/>
                  <p:cNvSpPr txBox="1"/>
                  <p:nvPr/>
                </p:nvSpPr>
                <p:spPr>
                  <a:xfrm>
                    <a:off x="971459" y="1976669"/>
                    <a:ext cx="1122106" cy="1313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lnSpc>
                        <a:spcPct val="90000"/>
                      </a:lnSpc>
                      <a:spcBef>
                        <a:spcPts val="600"/>
                      </a:spcBef>
                      <a:defRPr sz="1000" b="1">
                        <a:latin typeface="+mn-lt"/>
                      </a:defRPr>
                    </a:lvl1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dirty="0"/>
                      <a:t>Tamper Mesh</a:t>
                    </a:r>
                  </a:p>
                </p:txBody>
              </p:sp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681581" y="3077573"/>
                  <a:ext cx="1623788" cy="941810"/>
                  <a:chOff x="681581" y="3077573"/>
                  <a:chExt cx="1623788" cy="941810"/>
                </a:xfrm>
              </p:grpSpPr>
              <p:sp>
                <p:nvSpPr>
                  <p:cNvPr id="164" name="Rectangle 163"/>
                  <p:cNvSpPr/>
                  <p:nvPr/>
                </p:nvSpPr>
                <p:spPr>
                  <a:xfrm>
                    <a:off x="681581" y="3077573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 smtClean="0">
                        <a:solidFill>
                          <a:schemeClr val="tx1"/>
                        </a:solidFill>
                      </a:rPr>
                      <a:t>Crypto/PKA</a:t>
                    </a:r>
                    <a:endParaRPr lang="en-US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681581" y="3321217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T-RNG</a:t>
                    </a:r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681581" y="3564861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OTP -NVM 2Kb</a:t>
                    </a: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681581" y="3808505"/>
                    <a:ext cx="1623788" cy="21087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Secure Protection Logic</a:t>
                    </a:r>
                  </a:p>
                </p:txBody>
              </p:sp>
            </p:grpSp>
          </p:grpSp>
        </p:grpSp>
        <p:sp>
          <p:nvSpPr>
            <p:cNvPr id="123" name="Rectangle 122"/>
            <p:cNvSpPr/>
            <p:nvPr/>
          </p:nvSpPr>
          <p:spPr>
            <a:xfrm>
              <a:off x="10263284" y="1789630"/>
              <a:ext cx="1429967" cy="280186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137160" rIns="91440" bIns="137160" rtlCol="0" anchor="t" anchorCtr="0">
              <a:norm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Standard I/O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360481" y="2103446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UART (4)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360481" y="2404927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SPI (5)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360481" y="2706408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err="1" smtClean="0">
                  <a:solidFill>
                    <a:srgbClr val="000000"/>
                  </a:solidFill>
                </a:rPr>
                <a:t>SMBus</a:t>
              </a:r>
              <a:r>
                <a:rPr lang="en-US" sz="900" b="1" dirty="0" smtClean="0">
                  <a:solidFill>
                    <a:srgbClr val="000000"/>
                  </a:solidFill>
                </a:rPr>
                <a:t> (I2C)</a:t>
              </a:r>
              <a:endParaRPr lang="en-US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0360481" y="3007889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PWM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0360481" y="3309370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GPIO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360481" y="3610851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SRAM </a:t>
              </a:r>
              <a:r>
                <a:rPr lang="en-US" sz="900" b="1" dirty="0" err="1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/f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0360481" y="3912332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USB-H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360481" y="4213810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USB-D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7797630" y="2980256"/>
              <a:ext cx="2347122" cy="1620765"/>
              <a:chOff x="2643978" y="2515402"/>
              <a:chExt cx="2347122" cy="1620765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2643978" y="2515402"/>
                <a:ext cx="2347122" cy="1620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CPU Subsystem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2765662" y="2840767"/>
                <a:ext cx="2121307" cy="1175128"/>
                <a:chOff x="2700972" y="2840767"/>
                <a:chExt cx="2121307" cy="1175128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3936454" y="2840767"/>
                  <a:ext cx="885825" cy="1175128"/>
                </a:xfrm>
                <a:prstGeom prst="rect">
                  <a:avLst/>
                </a:prstGeom>
                <a:solidFill>
                  <a:srgbClr val="78A22F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rgbClr val="FFFFFF"/>
                      </a:solidFill>
                    </a:rPr>
                    <a:t>Boot ROM</a:t>
                  </a:r>
                  <a:br>
                    <a:rPr lang="en-US" sz="1000" b="1" dirty="0" smtClean="0">
                      <a:solidFill>
                        <a:srgbClr val="FFFFFF"/>
                      </a:solidFill>
                    </a:rPr>
                  </a:br>
                  <a:r>
                    <a:rPr lang="en-US" sz="1000" b="1" dirty="0" smtClean="0">
                      <a:solidFill>
                        <a:srgbClr val="FFFFFF"/>
                      </a:solidFill>
                    </a:rPr>
                    <a:t>128KB</a:t>
                  </a:r>
                  <a:endParaRPr lang="en-US" sz="1000" b="1" dirty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57" name="Group 156"/>
                <p:cNvGrpSpPr/>
                <p:nvPr/>
              </p:nvGrpSpPr>
              <p:grpSpPr>
                <a:xfrm>
                  <a:off x="2700972" y="2840767"/>
                  <a:ext cx="1148451" cy="1175128"/>
                  <a:chOff x="2700972" y="2840767"/>
                  <a:chExt cx="1148451" cy="1175128"/>
                </a:xfrm>
              </p:grpSpPr>
              <p:sp>
                <p:nvSpPr>
                  <p:cNvPr id="158" name="Rectangle 157"/>
                  <p:cNvSpPr/>
                  <p:nvPr/>
                </p:nvSpPr>
                <p:spPr>
                  <a:xfrm>
                    <a:off x="2700972" y="2840767"/>
                    <a:ext cx="1148451" cy="696710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000" b="1" dirty="0" smtClean="0">
                        <a:solidFill>
                          <a:srgbClr val="FFFFFF"/>
                        </a:solidFill>
                      </a:rPr>
                      <a:t>Cortex-M3</a:t>
                    </a:r>
                    <a:endParaRPr lang="en-US" sz="1000" b="1" dirty="0">
                      <a:solidFill>
                        <a:srgbClr val="FFFFFF"/>
                      </a:solidFill>
                    </a:endParaRPr>
                  </a:p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000" b="1" dirty="0">
                        <a:solidFill>
                          <a:srgbClr val="FFFFFF"/>
                        </a:solidFill>
                      </a:rPr>
                      <a:t>Up to </a:t>
                    </a:r>
                    <a:r>
                      <a:rPr lang="en-US" sz="1000" b="1" dirty="0" smtClean="0">
                        <a:solidFill>
                          <a:srgbClr val="FFFFFF"/>
                        </a:solidFill>
                      </a:rPr>
                      <a:t>250MHz</a:t>
                    </a:r>
                    <a:endParaRPr lang="en-US" sz="1000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2700972" y="3744553"/>
                    <a:ext cx="1148451" cy="271342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000" b="1" dirty="0" smtClean="0">
                        <a:solidFill>
                          <a:srgbClr val="FFFFFF"/>
                        </a:solidFill>
                      </a:rPr>
                      <a:t>MPU</a:t>
                    </a:r>
                    <a:endParaRPr lang="en-US" sz="10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33" name="Group 132"/>
            <p:cNvGrpSpPr/>
            <p:nvPr/>
          </p:nvGrpSpPr>
          <p:grpSpPr>
            <a:xfrm>
              <a:off x="7801602" y="1811640"/>
              <a:ext cx="1343669" cy="1055454"/>
              <a:chOff x="8829031" y="1439719"/>
              <a:chExt cx="1343669" cy="1055454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8829031" y="1439719"/>
                <a:ext cx="1343669" cy="10554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System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8909653" y="1769146"/>
                <a:ext cx="1189006" cy="221579"/>
                <a:chOff x="8909653" y="1807246"/>
                <a:chExt cx="1189006" cy="221579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890965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DMA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953830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Timers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>
                <a:off x="8909653" y="2131096"/>
                <a:ext cx="1189006" cy="221579"/>
                <a:chOff x="8909653" y="1807246"/>
                <a:chExt cx="1189006" cy="22157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890965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LDO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953830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DMU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4" name="Group 133"/>
            <p:cNvGrpSpPr/>
            <p:nvPr/>
          </p:nvGrpSpPr>
          <p:grpSpPr>
            <a:xfrm>
              <a:off x="9288146" y="1811640"/>
              <a:ext cx="847725" cy="1055454"/>
              <a:chOff x="9324975" y="1439719"/>
              <a:chExt cx="847725" cy="1055454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9324975" y="1439719"/>
                <a:ext cx="847725" cy="10554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System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9481153" y="1769146"/>
                <a:ext cx="560356" cy="221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000" b="1" dirty="0" smtClean="0">
                    <a:solidFill>
                      <a:schemeClr val="tx1"/>
                    </a:solidFill>
                  </a:rPr>
                  <a:t>JTAG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9481153" y="2131096"/>
                <a:ext cx="560356" cy="221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000" b="1" dirty="0" smtClean="0">
                    <a:solidFill>
                      <a:schemeClr val="tx1"/>
                    </a:solidFill>
                  </a:rPr>
                  <a:t>Trace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5716272" y="5457115"/>
              <a:ext cx="1200150" cy="4846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(Q)SPI NOR</a:t>
              </a:r>
              <a:br>
                <a:rPr lang="en-US" sz="1100" b="1" dirty="0" smtClean="0">
                  <a:solidFill>
                    <a:schemeClr val="tx1"/>
                  </a:solidFill>
                </a:rPr>
              </a:br>
              <a:r>
                <a:rPr lang="en-US" sz="1100" b="1" dirty="0" smtClean="0">
                  <a:solidFill>
                    <a:schemeClr val="tx1"/>
                  </a:solidFill>
                </a:rPr>
                <a:t>Flash Ctrl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087872" y="5457115"/>
              <a:ext cx="1200150" cy="4846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512KB Scratch</a:t>
              </a:r>
              <a:br>
                <a:rPr lang="en-US" sz="1100" b="1" dirty="0" smtClean="0">
                  <a:solidFill>
                    <a:schemeClr val="tx1"/>
                  </a:solidFill>
                </a:rPr>
              </a:br>
              <a:r>
                <a:rPr lang="en-US" sz="1100" b="1" dirty="0" smtClean="0">
                  <a:solidFill>
                    <a:schemeClr val="tx1"/>
                  </a:solidFill>
                </a:rPr>
                <a:t>SRAM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 rot="16200000">
              <a:off x="10333290" y="3156510"/>
              <a:ext cx="2334995" cy="2261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vert="vert"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MUX</a:t>
              </a:r>
              <a:b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</a:b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I/O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10269221" y="4759071"/>
              <a:ext cx="1428104" cy="1184975"/>
              <a:chOff x="3562994" y="4741892"/>
              <a:chExt cx="1428104" cy="1184975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3562994" y="4741892"/>
                <a:ext cx="1428104" cy="11849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Card Readers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0" name="Group 139"/>
              <p:cNvGrpSpPr/>
              <p:nvPr/>
            </p:nvGrpSpPr>
            <p:grpSpPr>
              <a:xfrm>
                <a:off x="3858270" y="4926222"/>
                <a:ext cx="841840" cy="986329"/>
                <a:chOff x="3858270" y="4926222"/>
                <a:chExt cx="841840" cy="986329"/>
              </a:xfrm>
            </p:grpSpPr>
            <p:sp>
              <p:nvSpPr>
                <p:cNvPr id="141" name="Rectangle 140"/>
                <p:cNvSpPr/>
                <p:nvPr/>
              </p:nvSpPr>
              <p:spPr>
                <a:xfrm>
                  <a:off x="3858270" y="5266375"/>
                  <a:ext cx="838200" cy="283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prstDash val="dash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NFC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3858270" y="4926222"/>
                  <a:ext cx="838200" cy="2857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Smart Card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3861911" y="5629087"/>
                  <a:ext cx="838199" cy="283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MSR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289" name="Picture 94" descr="https://encrypted-tbn3.gstatic.com/images?q=tbn:ANd9GcSF3ejkHF4XIyCKHXRZ2ybH_OhrahCfJXfeFcO261S7SWZeCCj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53" y="1353736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0" name="TextBox 289"/>
          <p:cNvSpPr txBox="1"/>
          <p:nvPr/>
        </p:nvSpPr>
        <p:spPr>
          <a:xfrm>
            <a:off x="6588016" y="2121836"/>
            <a:ext cx="1197804" cy="287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100" b="1" dirty="0"/>
              <a:t>Single Line Display</a:t>
            </a:r>
          </a:p>
        </p:txBody>
      </p:sp>
      <p:sp>
        <p:nvSpPr>
          <p:cNvPr id="291" name="Line 177"/>
          <p:cNvSpPr>
            <a:spLocks noChangeShapeType="1"/>
          </p:cNvSpPr>
          <p:nvPr/>
        </p:nvSpPr>
        <p:spPr bwMode="auto">
          <a:xfrm>
            <a:off x="6203872" y="1968216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pic>
        <p:nvPicPr>
          <p:cNvPr id="292" name="Picture 2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3" y="2471655"/>
            <a:ext cx="495091" cy="49509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25400" h="25400"/>
          </a:sp3d>
        </p:spPr>
      </p:pic>
      <p:sp>
        <p:nvSpPr>
          <p:cNvPr id="293" name="Line 177"/>
          <p:cNvSpPr>
            <a:spLocks noChangeShapeType="1"/>
          </p:cNvSpPr>
          <p:nvPr/>
        </p:nvSpPr>
        <p:spPr bwMode="auto">
          <a:xfrm>
            <a:off x="6249620" y="2709852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sp>
        <p:nvSpPr>
          <p:cNvPr id="294" name="Line 235"/>
          <p:cNvSpPr>
            <a:spLocks noChangeShapeType="1"/>
          </p:cNvSpPr>
          <p:nvPr/>
        </p:nvSpPr>
        <p:spPr bwMode="auto">
          <a:xfrm>
            <a:off x="6249620" y="4182437"/>
            <a:ext cx="482600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sp>
        <p:nvSpPr>
          <p:cNvPr id="295" name="Text Box 78"/>
          <p:cNvSpPr txBox="1">
            <a:spLocks noChangeArrowheads="1"/>
          </p:cNvSpPr>
          <p:nvPr/>
        </p:nvSpPr>
        <p:spPr bwMode="auto">
          <a:xfrm>
            <a:off x="6633670" y="4773175"/>
            <a:ext cx="138258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b="1" dirty="0" smtClean="0">
                <a:solidFill>
                  <a:srgbClr val="000000"/>
                </a:solidFill>
                <a:cs typeface="Arial" charset="0"/>
              </a:rPr>
              <a:t>Receipt Printer</a:t>
            </a:r>
            <a:endParaRPr lang="en-US" sz="105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9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6111" y="6002135"/>
            <a:ext cx="9096564" cy="332399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Add USB Ethernet to communicate card approval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6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33"/>
          <p:cNvSpPr>
            <a:spLocks noChangeArrowheads="1"/>
          </p:cNvSpPr>
          <p:nvPr/>
        </p:nvSpPr>
        <p:spPr bwMode="auto">
          <a:xfrm>
            <a:off x="413004" y="1091202"/>
            <a:ext cx="11365992" cy="466666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70000"/>
                </a:schemeClr>
              </a:gs>
              <a:gs pos="100000">
                <a:schemeClr val="bg1">
                  <a:lumMod val="95000"/>
                  <a:alpha val="70000"/>
                </a:schemeClr>
              </a:gs>
            </a:gsLst>
            <a:lin ang="16200000" scaled="1"/>
            <a:tileRect/>
          </a:gradFill>
          <a:ln w="19050" algn="ctr">
            <a:noFill/>
            <a:round/>
            <a:headEnd/>
            <a:tailEnd/>
          </a:ln>
        </p:spPr>
        <p:txBody>
          <a:bodyPr wrap="none" lIns="0" tIns="91440" rIns="274313" bIns="45719" anchor="t" anchorCtr="0"/>
          <a:lstStyle/>
          <a:p>
            <a:pPr algn="ctr" eaLnBrk="0" hangingPunct="0"/>
            <a:endParaRPr lang="en-US" sz="12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 vert="horz" wrap="square" lIns="0" tIns="0" rIns="0" bIns="0" rtlCol="0" anchor="ctr">
            <a:spAutoFit/>
          </a:bodyPr>
          <a:lstStyle/>
          <a:p>
            <a:r>
              <a:rPr lang="en-US" dirty="0" smtClean="0">
                <a:latin typeface="+mn-lt"/>
              </a:rPr>
              <a:t>Division Leadership</a:t>
            </a:r>
            <a:endParaRPr lang="en-US" dirty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567721"/>
              </p:ext>
            </p:extLst>
          </p:nvPr>
        </p:nvGraphicFramePr>
        <p:xfrm>
          <a:off x="413004" y="1159765"/>
          <a:ext cx="11365992" cy="44805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85616"/>
                <a:gridCol w="3794760"/>
                <a:gridCol w="3785616"/>
              </a:tblGrid>
              <a:tr h="640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Jim </a:t>
                      </a:r>
                      <a:r>
                        <a:rPr lang="en-US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Bland</a:t>
                      </a:r>
                    </a:p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SVP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&amp;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GM, Data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Controller </a:t>
                      </a:r>
                    </a:p>
                  </a:txBody>
                  <a:tcPr marL="640080" marR="22860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Greg Fischer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SVP &amp; GM, Broadband Carrier Access Products</a:t>
                      </a: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C092F"/>
                          </a:solidFill>
                          <a:effectLst/>
                          <a:uLnTx/>
                          <a:uFillTx/>
                          <a:latin typeface="+mn-lt"/>
                        </a:rPr>
                        <a:t>Michael E. Hurlston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SVP &amp; GM, Mobile Connectivity Products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Bryan Ingram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SVP &amp; GM, Wireless Semiconductor</a:t>
                      </a:r>
                    </a:p>
                  </a:txBody>
                  <a:tcPr marL="640080" marR="22860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Lorenzo Longo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SVP &amp; GM, Physical Layer Products</a:t>
                      </a: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C09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Rich Nelson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SVP &amp; GM, Set-top Box/Cable Modem Products</a:t>
                      </a: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Frank Ostojic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SVP &amp; GM, ASIC Products</a:t>
                      </a:r>
                    </a:p>
                  </a:txBody>
                  <a:tcPr marL="640080" marR="228600"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 Redmond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SVP &amp; GM, Compute and Connectivity</a:t>
                      </a:r>
                    </a:p>
                  </a:txBody>
                  <a:tcPr marL="640080" marR="228600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080" marR="228600">
                    <a:lnL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Tom Swinford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SVP &amp; GM, Data Center Solutions Group</a:t>
                      </a:r>
                    </a:p>
                  </a:txBody>
                  <a:tcPr marL="640080" marR="22860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Ram Velaga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SVP &amp; GM, Switch Products </a:t>
                      </a: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C09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Tze Siong Chong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VP &amp; GM, Isolation Products</a:t>
                      </a: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Patrick </a:t>
                      </a: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Henderson </a:t>
                      </a:r>
                    </a:p>
                    <a:p>
                      <a:pPr marL="0" algn="l" defTabSz="914400" rtl="0" eaLnBrk="1" fontAlgn="b" latinLnBrk="0" hangingPunct="1"/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Co-GM, 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Mixed Signal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ASICs Products </a:t>
                      </a:r>
                    </a:p>
                  </a:txBody>
                  <a:tcPr marL="640080" marR="22860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Sally Doherty, Ph.D.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 &amp; GM, PreAmp Components</a:t>
                      </a: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C09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Mitchell Fields, Ph.D.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VP &amp; GM, Fiber Optics Products </a:t>
                      </a: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Hassan Hussain</a:t>
                      </a:r>
                    </a:p>
                    <a:p>
                      <a:pPr marL="0" algn="l" defTabSz="914400" rtl="0" eaLnBrk="1" fontAlgn="b" latinLnBrk="0" hangingPunct="1"/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 &amp; GM, Motion Control Products</a:t>
                      </a:r>
                    </a:p>
                  </a:txBody>
                  <a:tcPr marL="640080" marR="22860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Fatt Lun Ho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 &amp; GM, Optoelectronic Products</a:t>
                      </a:r>
                      <a:endParaRPr 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Jeff Hoogenboom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 &amp; GM, Emulex Connectivity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1200" b="1" i="0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Martin </a:t>
                      </a:r>
                      <a:r>
                        <a:rPr lang="de-DE" sz="12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Weigert</a:t>
                      </a:r>
                    </a:p>
                    <a:p>
                      <a:pPr marL="0" algn="l" defTabSz="914400" rtl="0" eaLnBrk="1" fontAlgn="b" latinLnBrk="0" hangingPunct="1"/>
                      <a:r>
                        <a:rPr lang="de-DE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 </a:t>
                      </a:r>
                      <a:r>
                        <a:rPr lang="de-DE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 GM, Industrial Fiber Products</a:t>
                      </a:r>
                    </a:p>
                  </a:txBody>
                  <a:tcPr marL="640080" marR="22860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noProof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 Terrano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VP &amp; GM, IP Licensing</a:t>
                      </a:r>
                      <a:endParaRPr lang="en-US" sz="11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C09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Myles Wakayama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VP &amp; Co-GM, Mixed Signal ASICs Products </a:t>
                      </a:r>
                      <a:endParaRPr lang="en-US" sz="1100" dirty="0" smtClean="0"/>
                    </a:p>
                  </a:txBody>
                  <a:tcPr marL="640080" marR="22860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961" y="1811717"/>
            <a:ext cx="4075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56972_PPT_Day_One_All_Employee_Meeting\Links\Executive_Portraits\Ed_Redmo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96" y="2452154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:\56972_PPT_Day_One_All_Employee_Meeting\Links\Executive_Portraits\Frank_Ostoji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1" y="2452154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:\56972_PPT_Day_One_All_Employee_Meeting\Links\Executive_Portraits\Greg_Fisch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96" y="1152808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:\56972_PPT_Day_One_All_Employee_Meeting\Links\Executive_Portraits\Jim_Blan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1" y="1152808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G:\56972_PPT_Day_One_All_Employee_Meeting\Links\Executive_Portraits\Lorenzo_Lon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96" y="1811717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:\56972_PPT_Day_One_All_Employee_Meeting\Links\Executive_Portraits\Mike_Hurlst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631" y="1152808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G:\56972_PPT_Day_One_All_Employee_Meeting\Links\Executive_Portraits\Ram_Velaga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96" y="3101827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G:\56972_PPT_Day_One_All_Employee_Meeting\Links\Executive_Portraits\Rich_Nels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631" y="1811717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:\56972_PPT_Day_One_All_Employee_Meeting\Links\Executive_Portraits\Sally_Doherty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96" y="3751500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:\56972_PPT_Day_One_All_Employee_Meeting\Links\Executive_Portraits\Tom_Swinfor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1" y="3101827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G:\56972_PPT_Day_One_All_Employee_Meeting\Links\Executive_Portraits\TzeSiong_Chon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631" y="3101827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G:\56972_PPT_Day_One_All_Employee_Meeting\Links\Executive_Portraits\Mark_Terrano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96" y="5032374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G:\56972_PPT_Day_One_All_Employee_Meeting\Links\Executive_Portraits\Jeff_Hoogenboom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931" y="4383025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G:\56972_PPT_Day_One_All_Employee_Meeting\Links\Executive_Portraits\Fatt_Lun_Ho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96" y="4383025"/>
            <a:ext cx="407591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631" y="3751500"/>
            <a:ext cx="4075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0" y="5976746"/>
            <a:ext cx="12192000" cy="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1009009"/>
            <a:ext cx="12192000" cy="0"/>
          </a:xfrm>
          <a:prstGeom prst="line">
            <a:avLst/>
          </a:prstGeom>
          <a:ln w="1905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3" descr="G:\56972_PPT_Day_One_All_Employee_Meeting\Links\Executive_Portraits\Myles-Wakayama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931" y="5032374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G:\56972_PPT_Day_One_All_Employee_Meeting\Links\Executive_Portraits\Hassan_Hussain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1" y="4389414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G:\56972_PPT_Day_One_All_Employee_Meeting\Links\Executive_Portraits\Patrick-Henderson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1" y="3748977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G:\56972_PPT_Day_One_All_Employee_Meeting\Links\Executive_Portraits\Martin_Weigert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1" y="5057559"/>
            <a:ext cx="40829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2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8" descr="Image result for receipt pri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583" y="3659430"/>
            <a:ext cx="1000180" cy="100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Cygnus Gas Station Display and Networking</a:t>
            </a:r>
            <a:endParaRPr lang="en-US" dirty="0"/>
          </a:p>
        </p:txBody>
      </p:sp>
      <p:sp>
        <p:nvSpPr>
          <p:cNvPr id="168" name="Line 120"/>
          <p:cNvSpPr>
            <a:spLocks noChangeShapeType="1"/>
          </p:cNvSpPr>
          <p:nvPr/>
        </p:nvSpPr>
        <p:spPr bwMode="auto">
          <a:xfrm>
            <a:off x="3246383" y="1661963"/>
            <a:ext cx="0" cy="368300"/>
          </a:xfrm>
          <a:prstGeom prst="line">
            <a:avLst/>
          </a:prstGeom>
          <a:ln w="254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169" name="Text Box 78"/>
          <p:cNvSpPr txBox="1">
            <a:spLocks noChangeArrowheads="1"/>
          </p:cNvSpPr>
          <p:nvPr/>
        </p:nvSpPr>
        <p:spPr bwMode="auto">
          <a:xfrm>
            <a:off x="2855822" y="927525"/>
            <a:ext cx="982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b="1" dirty="0" smtClean="0">
                <a:solidFill>
                  <a:srgbClr val="000000"/>
                </a:solidFill>
                <a:cs typeface="Arial" charset="0"/>
              </a:rPr>
              <a:t>Display</a:t>
            </a:r>
            <a:endParaRPr lang="en-US" sz="105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0" name="Text Box 78"/>
          <p:cNvSpPr txBox="1">
            <a:spLocks noChangeArrowheads="1"/>
          </p:cNvSpPr>
          <p:nvPr/>
        </p:nvSpPr>
        <p:spPr bwMode="auto">
          <a:xfrm>
            <a:off x="4335317" y="1056702"/>
            <a:ext cx="982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b="1" dirty="0" smtClean="0">
                <a:solidFill>
                  <a:srgbClr val="000000"/>
                </a:solidFill>
                <a:cs typeface="Arial" charset="0"/>
              </a:rPr>
              <a:t>Keypad</a:t>
            </a:r>
            <a:endParaRPr lang="en-US" sz="105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089453" y="1928010"/>
            <a:ext cx="772000" cy="28468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GB" sz="1050" b="1" dirty="0" smtClean="0">
                <a:solidFill>
                  <a:prstClr val="black"/>
                </a:solidFill>
              </a:rPr>
              <a:t>Speaker</a:t>
            </a: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172" name="Text Box 227"/>
          <p:cNvSpPr txBox="1">
            <a:spLocks noChangeArrowheads="1"/>
          </p:cNvSpPr>
          <p:nvPr/>
        </p:nvSpPr>
        <p:spPr bwMode="auto">
          <a:xfrm>
            <a:off x="3657702" y="1122108"/>
            <a:ext cx="986367" cy="2846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0000"/>
                </a:solidFill>
                <a:cs typeface="Arial" charset="0"/>
              </a:rPr>
              <a:t>Camera</a:t>
            </a:r>
            <a:endParaRPr lang="en-US" sz="1050" b="1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7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0026" y="1399167"/>
            <a:ext cx="453077" cy="286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" name="Line 120"/>
          <p:cNvSpPr>
            <a:spLocks noChangeShapeType="1"/>
          </p:cNvSpPr>
          <p:nvPr/>
        </p:nvSpPr>
        <p:spPr bwMode="auto">
          <a:xfrm>
            <a:off x="4150885" y="1661963"/>
            <a:ext cx="0" cy="368300"/>
          </a:xfrm>
          <a:prstGeom prst="line">
            <a:avLst/>
          </a:prstGeom>
          <a:ln w="254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</a:endParaRPr>
          </a:p>
        </p:txBody>
      </p:sp>
      <p:pic>
        <p:nvPicPr>
          <p:cNvPr id="176" name="Picture 258" descr="HDTV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gray">
          <a:xfrm>
            <a:off x="2996612" y="1178475"/>
            <a:ext cx="704762" cy="4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" name="Line 120"/>
          <p:cNvSpPr>
            <a:spLocks noChangeShapeType="1"/>
          </p:cNvSpPr>
          <p:nvPr/>
        </p:nvSpPr>
        <p:spPr bwMode="auto">
          <a:xfrm>
            <a:off x="4826627" y="1661963"/>
            <a:ext cx="0" cy="368300"/>
          </a:xfrm>
          <a:prstGeom prst="line">
            <a:avLst/>
          </a:prstGeom>
          <a:ln w="254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178" name="Line 120"/>
          <p:cNvSpPr>
            <a:spLocks noChangeShapeType="1"/>
          </p:cNvSpPr>
          <p:nvPr/>
        </p:nvSpPr>
        <p:spPr bwMode="auto">
          <a:xfrm flipV="1">
            <a:off x="3427455" y="1661963"/>
            <a:ext cx="0" cy="368300"/>
          </a:xfrm>
          <a:prstGeom prst="line">
            <a:avLst/>
          </a:prstGeom>
          <a:ln w="254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184" name="Text Box 91"/>
          <p:cNvSpPr txBox="1">
            <a:spLocks noChangeArrowheads="1"/>
          </p:cNvSpPr>
          <p:nvPr/>
        </p:nvSpPr>
        <p:spPr bwMode="gray">
          <a:xfrm>
            <a:off x="6288909" y="3176495"/>
            <a:ext cx="755651" cy="31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 dirty="0">
                <a:solidFill>
                  <a:prstClr val="white"/>
                </a:solidFill>
                <a:ea typeface="MS PGothic" pitchFamily="34" charset="-128"/>
              </a:rPr>
              <a:t>BCM4336</a:t>
            </a:r>
          </a:p>
          <a:p>
            <a:pPr algn="ctr">
              <a:lnSpc>
                <a:spcPct val="95000"/>
              </a:lnSpc>
            </a:pPr>
            <a:r>
              <a:rPr lang="en-US" sz="900" b="1" dirty="0">
                <a:solidFill>
                  <a:prstClr val="white"/>
                </a:solidFill>
                <a:ea typeface="MS PGothic" pitchFamily="34" charset="-128"/>
              </a:rPr>
              <a:t>802.11n</a:t>
            </a:r>
          </a:p>
        </p:txBody>
      </p:sp>
      <p:sp>
        <p:nvSpPr>
          <p:cNvPr id="185" name="Line 235"/>
          <p:cNvSpPr>
            <a:spLocks noChangeShapeType="1"/>
          </p:cNvSpPr>
          <p:nvPr/>
        </p:nvSpPr>
        <p:spPr bwMode="auto">
          <a:xfrm>
            <a:off x="5523877" y="3399538"/>
            <a:ext cx="482600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pic>
        <p:nvPicPr>
          <p:cNvPr id="18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94" y="4834069"/>
            <a:ext cx="735995" cy="735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0" name="Text Box 12"/>
          <p:cNvSpPr txBox="1">
            <a:spLocks noChangeArrowheads="1"/>
          </p:cNvSpPr>
          <p:nvPr/>
        </p:nvSpPr>
        <p:spPr bwMode="auto">
          <a:xfrm>
            <a:off x="5730397" y="5492130"/>
            <a:ext cx="1671373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 smtClean="0">
                <a:solidFill>
                  <a:prstClr val="black"/>
                </a:solidFill>
              </a:rPr>
              <a:t>Magstripe Reader (MSR)</a:t>
            </a: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191" name="Line 235"/>
          <p:cNvSpPr>
            <a:spLocks noChangeShapeType="1"/>
          </p:cNvSpPr>
          <p:nvPr/>
        </p:nvSpPr>
        <p:spPr bwMode="auto">
          <a:xfrm>
            <a:off x="5531893" y="5176258"/>
            <a:ext cx="482600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sp>
        <p:nvSpPr>
          <p:cNvPr id="195" name="Line 235"/>
          <p:cNvSpPr>
            <a:spLocks noChangeShapeType="1"/>
          </p:cNvSpPr>
          <p:nvPr/>
        </p:nvSpPr>
        <p:spPr bwMode="auto">
          <a:xfrm>
            <a:off x="5523876" y="2523238"/>
            <a:ext cx="561855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78" y="1343024"/>
            <a:ext cx="414337" cy="41433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25400" h="25400"/>
          </a:sp3d>
        </p:spPr>
      </p:pic>
      <p:grpSp>
        <p:nvGrpSpPr>
          <p:cNvPr id="211" name="Group 210"/>
          <p:cNvGrpSpPr/>
          <p:nvPr/>
        </p:nvGrpSpPr>
        <p:grpSpPr>
          <a:xfrm>
            <a:off x="6723907" y="2925364"/>
            <a:ext cx="547607" cy="427436"/>
            <a:chOff x="6741763" y="2729052"/>
            <a:chExt cx="547607" cy="427436"/>
          </a:xfrm>
        </p:grpSpPr>
        <p:cxnSp>
          <p:nvCxnSpPr>
            <p:cNvPr id="212" name="Elbow Connector 211"/>
            <p:cNvCxnSpPr/>
            <p:nvPr/>
          </p:nvCxnSpPr>
          <p:spPr>
            <a:xfrm flipV="1">
              <a:off x="6741763" y="3017004"/>
              <a:ext cx="289302" cy="139484"/>
            </a:xfrm>
            <a:prstGeom prst="bentConnector3">
              <a:avLst>
                <a:gd name="adj1" fmla="val 10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oup 212"/>
            <p:cNvGrpSpPr>
              <a:grpSpLocks noChangeAspect="1"/>
            </p:cNvGrpSpPr>
            <p:nvPr/>
          </p:nvGrpSpPr>
          <p:grpSpPr bwMode="auto">
            <a:xfrm>
              <a:off x="6974238" y="2729052"/>
              <a:ext cx="315132" cy="413147"/>
              <a:chOff x="3095" y="662"/>
              <a:chExt cx="553" cy="725"/>
            </a:xfrm>
            <a:solidFill>
              <a:schemeClr val="bg2"/>
            </a:solidFill>
          </p:grpSpPr>
          <p:sp>
            <p:nvSpPr>
              <p:cNvPr id="214" name="Freeform 17"/>
              <p:cNvSpPr>
                <a:spLocks/>
              </p:cNvSpPr>
              <p:nvPr/>
            </p:nvSpPr>
            <p:spPr bwMode="auto">
              <a:xfrm>
                <a:off x="3431" y="696"/>
                <a:ext cx="119" cy="146"/>
              </a:xfrm>
              <a:custGeom>
                <a:avLst/>
                <a:gdLst>
                  <a:gd name="T0" fmla="*/ 134 w 169"/>
                  <a:gd name="T1" fmla="*/ 2 h 206"/>
                  <a:gd name="T2" fmla="*/ 114 w 169"/>
                  <a:gd name="T3" fmla="*/ 13 h 206"/>
                  <a:gd name="T4" fmla="*/ 7 w 169"/>
                  <a:gd name="T5" fmla="*/ 156 h 206"/>
                  <a:gd name="T6" fmla="*/ 1 w 169"/>
                  <a:gd name="T7" fmla="*/ 179 h 206"/>
                  <a:gd name="T8" fmla="*/ 13 w 169"/>
                  <a:gd name="T9" fmla="*/ 198 h 206"/>
                  <a:gd name="T10" fmla="*/ 35 w 169"/>
                  <a:gd name="T11" fmla="*/ 204 h 206"/>
                  <a:gd name="T12" fmla="*/ 53 w 169"/>
                  <a:gd name="T13" fmla="*/ 195 h 206"/>
                  <a:gd name="T14" fmla="*/ 55 w 169"/>
                  <a:gd name="T15" fmla="*/ 193 h 206"/>
                  <a:gd name="T16" fmla="*/ 162 w 169"/>
                  <a:gd name="T17" fmla="*/ 50 h 206"/>
                  <a:gd name="T18" fmla="*/ 167 w 169"/>
                  <a:gd name="T19" fmla="*/ 40 h 206"/>
                  <a:gd name="T20" fmla="*/ 168 w 169"/>
                  <a:gd name="T21" fmla="*/ 27 h 206"/>
                  <a:gd name="T22" fmla="*/ 167 w 169"/>
                  <a:gd name="T23" fmla="*/ 24 h 206"/>
                  <a:gd name="T24" fmla="*/ 165 w 169"/>
                  <a:gd name="T25" fmla="*/ 18 h 206"/>
                  <a:gd name="T26" fmla="*/ 156 w 169"/>
                  <a:gd name="T27" fmla="*/ 8 h 206"/>
                  <a:gd name="T28" fmla="*/ 134 w 169"/>
                  <a:gd name="T29" fmla="*/ 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9" h="206">
                    <a:moveTo>
                      <a:pt x="134" y="2"/>
                    </a:moveTo>
                    <a:cubicBezTo>
                      <a:pt x="126" y="2"/>
                      <a:pt x="119" y="6"/>
                      <a:pt x="114" y="13"/>
                    </a:cubicBezTo>
                    <a:cubicBezTo>
                      <a:pt x="7" y="156"/>
                      <a:pt x="7" y="156"/>
                      <a:pt x="7" y="156"/>
                    </a:cubicBezTo>
                    <a:cubicBezTo>
                      <a:pt x="2" y="163"/>
                      <a:pt x="0" y="170"/>
                      <a:pt x="1" y="179"/>
                    </a:cubicBezTo>
                    <a:cubicBezTo>
                      <a:pt x="2" y="186"/>
                      <a:pt x="6" y="193"/>
                      <a:pt x="13" y="198"/>
                    </a:cubicBezTo>
                    <a:cubicBezTo>
                      <a:pt x="20" y="204"/>
                      <a:pt x="27" y="206"/>
                      <a:pt x="35" y="204"/>
                    </a:cubicBezTo>
                    <a:cubicBezTo>
                      <a:pt x="43" y="204"/>
                      <a:pt x="49" y="200"/>
                      <a:pt x="53" y="195"/>
                    </a:cubicBezTo>
                    <a:cubicBezTo>
                      <a:pt x="54" y="194"/>
                      <a:pt x="55" y="193"/>
                      <a:pt x="55" y="193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5" y="47"/>
                      <a:pt x="167" y="43"/>
                      <a:pt x="167" y="40"/>
                    </a:cubicBezTo>
                    <a:cubicBezTo>
                      <a:pt x="169" y="36"/>
                      <a:pt x="169" y="32"/>
                      <a:pt x="168" y="27"/>
                    </a:cubicBezTo>
                    <a:cubicBezTo>
                      <a:pt x="168" y="26"/>
                      <a:pt x="168" y="25"/>
                      <a:pt x="167" y="24"/>
                    </a:cubicBezTo>
                    <a:cubicBezTo>
                      <a:pt x="167" y="22"/>
                      <a:pt x="166" y="20"/>
                      <a:pt x="165" y="18"/>
                    </a:cubicBezTo>
                    <a:cubicBezTo>
                      <a:pt x="163" y="14"/>
                      <a:pt x="159" y="11"/>
                      <a:pt x="156" y="8"/>
                    </a:cubicBezTo>
                    <a:cubicBezTo>
                      <a:pt x="149" y="2"/>
                      <a:pt x="142" y="0"/>
                      <a:pt x="13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8"/>
              <p:cNvSpPr>
                <a:spLocks/>
              </p:cNvSpPr>
              <p:nvPr/>
            </p:nvSpPr>
            <p:spPr bwMode="auto">
              <a:xfrm>
                <a:off x="3329" y="662"/>
                <a:ext cx="74" cy="166"/>
              </a:xfrm>
              <a:custGeom>
                <a:avLst/>
                <a:gdLst>
                  <a:gd name="T0" fmla="*/ 25 w 104"/>
                  <a:gd name="T1" fmla="*/ 1 h 235"/>
                  <a:gd name="T2" fmla="*/ 6 w 104"/>
                  <a:gd name="T3" fmla="*/ 14 h 235"/>
                  <a:gd name="T4" fmla="*/ 2 w 104"/>
                  <a:gd name="T5" fmla="*/ 38 h 235"/>
                  <a:gd name="T6" fmla="*/ 43 w 104"/>
                  <a:gd name="T7" fmla="*/ 211 h 235"/>
                  <a:gd name="T8" fmla="*/ 57 w 104"/>
                  <a:gd name="T9" fmla="*/ 230 h 235"/>
                  <a:gd name="T10" fmla="*/ 80 w 104"/>
                  <a:gd name="T11" fmla="*/ 233 h 235"/>
                  <a:gd name="T12" fmla="*/ 98 w 104"/>
                  <a:gd name="T13" fmla="*/ 220 h 235"/>
                  <a:gd name="T14" fmla="*/ 103 w 104"/>
                  <a:gd name="T15" fmla="*/ 201 h 235"/>
                  <a:gd name="T16" fmla="*/ 102 w 104"/>
                  <a:gd name="T17" fmla="*/ 197 h 235"/>
                  <a:gd name="T18" fmla="*/ 61 w 104"/>
                  <a:gd name="T19" fmla="*/ 24 h 235"/>
                  <a:gd name="T20" fmla="*/ 57 w 104"/>
                  <a:gd name="T21" fmla="*/ 14 h 235"/>
                  <a:gd name="T22" fmla="*/ 48 w 104"/>
                  <a:gd name="T23" fmla="*/ 5 h 235"/>
                  <a:gd name="T24" fmla="*/ 45 w 104"/>
                  <a:gd name="T25" fmla="*/ 3 h 235"/>
                  <a:gd name="T26" fmla="*/ 39 w 104"/>
                  <a:gd name="T27" fmla="*/ 2 h 235"/>
                  <a:gd name="T28" fmla="*/ 25 w 104"/>
                  <a:gd name="T29" fmla="*/ 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4" h="235">
                    <a:moveTo>
                      <a:pt x="25" y="1"/>
                    </a:moveTo>
                    <a:cubicBezTo>
                      <a:pt x="17" y="3"/>
                      <a:pt x="10" y="7"/>
                      <a:pt x="6" y="14"/>
                    </a:cubicBezTo>
                    <a:cubicBezTo>
                      <a:pt x="2" y="21"/>
                      <a:pt x="0" y="29"/>
                      <a:pt x="2" y="38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5" y="219"/>
                      <a:pt x="50" y="225"/>
                      <a:pt x="57" y="230"/>
                    </a:cubicBezTo>
                    <a:cubicBezTo>
                      <a:pt x="64" y="234"/>
                      <a:pt x="71" y="235"/>
                      <a:pt x="80" y="233"/>
                    </a:cubicBezTo>
                    <a:cubicBezTo>
                      <a:pt x="88" y="232"/>
                      <a:pt x="94" y="227"/>
                      <a:pt x="98" y="220"/>
                    </a:cubicBezTo>
                    <a:cubicBezTo>
                      <a:pt x="102" y="214"/>
                      <a:pt x="104" y="208"/>
                      <a:pt x="103" y="201"/>
                    </a:cubicBezTo>
                    <a:cubicBezTo>
                      <a:pt x="103" y="200"/>
                      <a:pt x="103" y="198"/>
                      <a:pt x="102" y="197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0"/>
                      <a:pt x="59" y="16"/>
                      <a:pt x="57" y="14"/>
                    </a:cubicBezTo>
                    <a:cubicBezTo>
                      <a:pt x="55" y="10"/>
                      <a:pt x="52" y="7"/>
                      <a:pt x="48" y="5"/>
                    </a:cubicBezTo>
                    <a:cubicBezTo>
                      <a:pt x="47" y="4"/>
                      <a:pt x="46" y="4"/>
                      <a:pt x="45" y="3"/>
                    </a:cubicBezTo>
                    <a:cubicBezTo>
                      <a:pt x="43" y="2"/>
                      <a:pt x="41" y="1"/>
                      <a:pt x="39" y="2"/>
                    </a:cubicBezTo>
                    <a:cubicBezTo>
                      <a:pt x="35" y="1"/>
                      <a:pt x="30" y="0"/>
                      <a:pt x="2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9"/>
              <p:cNvSpPr>
                <a:spLocks/>
              </p:cNvSpPr>
              <p:nvPr/>
            </p:nvSpPr>
            <p:spPr bwMode="auto">
              <a:xfrm>
                <a:off x="3475" y="859"/>
                <a:ext cx="173" cy="44"/>
              </a:xfrm>
              <a:custGeom>
                <a:avLst/>
                <a:gdLst>
                  <a:gd name="T0" fmla="*/ 0 w 244"/>
                  <a:gd name="T1" fmla="*/ 30 h 61"/>
                  <a:gd name="T2" fmla="*/ 0 w 244"/>
                  <a:gd name="T3" fmla="*/ 31 h 61"/>
                  <a:gd name="T4" fmla="*/ 10 w 244"/>
                  <a:gd name="T5" fmla="*/ 53 h 61"/>
                  <a:gd name="T6" fmla="*/ 30 w 244"/>
                  <a:gd name="T7" fmla="*/ 61 h 61"/>
                  <a:gd name="T8" fmla="*/ 214 w 244"/>
                  <a:gd name="T9" fmla="*/ 61 h 61"/>
                  <a:gd name="T10" fmla="*/ 236 w 244"/>
                  <a:gd name="T11" fmla="*/ 53 h 61"/>
                  <a:gd name="T12" fmla="*/ 244 w 244"/>
                  <a:gd name="T13" fmla="*/ 31 h 61"/>
                  <a:gd name="T14" fmla="*/ 236 w 244"/>
                  <a:gd name="T15" fmla="*/ 11 h 61"/>
                  <a:gd name="T16" fmla="*/ 214 w 244"/>
                  <a:gd name="T17" fmla="*/ 0 h 61"/>
                  <a:gd name="T18" fmla="*/ 30 w 244"/>
                  <a:gd name="T19" fmla="*/ 0 h 61"/>
                  <a:gd name="T20" fmla="*/ 23 w 244"/>
                  <a:gd name="T21" fmla="*/ 2 h 61"/>
                  <a:gd name="T22" fmla="*/ 10 w 244"/>
                  <a:gd name="T23" fmla="*/ 11 h 61"/>
                  <a:gd name="T24" fmla="*/ 0 w 244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4" h="61">
                    <a:moveTo>
                      <a:pt x="0" y="3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4" y="47"/>
                      <a:pt x="10" y="53"/>
                    </a:cubicBezTo>
                    <a:cubicBezTo>
                      <a:pt x="16" y="59"/>
                      <a:pt x="22" y="61"/>
                      <a:pt x="30" y="61"/>
                    </a:cubicBezTo>
                    <a:cubicBezTo>
                      <a:pt x="214" y="61"/>
                      <a:pt x="214" y="61"/>
                      <a:pt x="214" y="61"/>
                    </a:cubicBezTo>
                    <a:cubicBezTo>
                      <a:pt x="222" y="61"/>
                      <a:pt x="229" y="59"/>
                      <a:pt x="236" y="53"/>
                    </a:cubicBezTo>
                    <a:cubicBezTo>
                      <a:pt x="241" y="47"/>
                      <a:pt x="244" y="39"/>
                      <a:pt x="244" y="31"/>
                    </a:cubicBezTo>
                    <a:cubicBezTo>
                      <a:pt x="244" y="23"/>
                      <a:pt x="241" y="16"/>
                      <a:pt x="236" y="11"/>
                    </a:cubicBezTo>
                    <a:cubicBezTo>
                      <a:pt x="229" y="4"/>
                      <a:pt x="222" y="0"/>
                      <a:pt x="21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0"/>
                      <a:pt x="25" y="1"/>
                      <a:pt x="23" y="2"/>
                    </a:cubicBezTo>
                    <a:cubicBezTo>
                      <a:pt x="18" y="4"/>
                      <a:pt x="14" y="6"/>
                      <a:pt x="10" y="11"/>
                    </a:cubicBezTo>
                    <a:cubicBezTo>
                      <a:pt x="4" y="16"/>
                      <a:pt x="1" y="22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20"/>
              <p:cNvSpPr>
                <a:spLocks/>
              </p:cNvSpPr>
              <p:nvPr/>
            </p:nvSpPr>
            <p:spPr bwMode="auto">
              <a:xfrm>
                <a:off x="3226" y="885"/>
                <a:ext cx="180" cy="186"/>
              </a:xfrm>
              <a:custGeom>
                <a:avLst/>
                <a:gdLst>
                  <a:gd name="T0" fmla="*/ 251 w 253"/>
                  <a:gd name="T1" fmla="*/ 7 h 262"/>
                  <a:gd name="T2" fmla="*/ 241 w 253"/>
                  <a:gd name="T3" fmla="*/ 1 h 262"/>
                  <a:gd name="T4" fmla="*/ 231 w 253"/>
                  <a:gd name="T5" fmla="*/ 3 h 262"/>
                  <a:gd name="T6" fmla="*/ 9 w 253"/>
                  <a:gd name="T7" fmla="*/ 117 h 262"/>
                  <a:gd name="T8" fmla="*/ 1 w 253"/>
                  <a:gd name="T9" fmla="*/ 125 h 262"/>
                  <a:gd name="T10" fmla="*/ 3 w 253"/>
                  <a:gd name="T11" fmla="*/ 138 h 262"/>
                  <a:gd name="T12" fmla="*/ 11 w 253"/>
                  <a:gd name="T13" fmla="*/ 144 h 262"/>
                  <a:gd name="T14" fmla="*/ 23 w 253"/>
                  <a:gd name="T15" fmla="*/ 144 h 262"/>
                  <a:gd name="T16" fmla="*/ 219 w 253"/>
                  <a:gd name="T17" fmla="*/ 43 h 262"/>
                  <a:gd name="T18" fmla="*/ 186 w 253"/>
                  <a:gd name="T19" fmla="*/ 244 h 262"/>
                  <a:gd name="T20" fmla="*/ 188 w 253"/>
                  <a:gd name="T21" fmla="*/ 257 h 262"/>
                  <a:gd name="T22" fmla="*/ 198 w 253"/>
                  <a:gd name="T23" fmla="*/ 262 h 262"/>
                  <a:gd name="T24" fmla="*/ 210 w 253"/>
                  <a:gd name="T25" fmla="*/ 259 h 262"/>
                  <a:gd name="T26" fmla="*/ 216 w 253"/>
                  <a:gd name="T27" fmla="*/ 249 h 262"/>
                  <a:gd name="T28" fmla="*/ 253 w 253"/>
                  <a:gd name="T29" fmla="*/ 17 h 262"/>
                  <a:gd name="T30" fmla="*/ 251 w 253"/>
                  <a:gd name="T31" fmla="*/ 7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3" h="262">
                    <a:moveTo>
                      <a:pt x="251" y="7"/>
                    </a:moveTo>
                    <a:cubicBezTo>
                      <a:pt x="248" y="3"/>
                      <a:pt x="245" y="1"/>
                      <a:pt x="241" y="1"/>
                    </a:cubicBezTo>
                    <a:cubicBezTo>
                      <a:pt x="237" y="0"/>
                      <a:pt x="233" y="1"/>
                      <a:pt x="231" y="3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5" y="119"/>
                      <a:pt x="3" y="122"/>
                      <a:pt x="1" y="125"/>
                    </a:cubicBezTo>
                    <a:cubicBezTo>
                      <a:pt x="0" y="129"/>
                      <a:pt x="1" y="133"/>
                      <a:pt x="3" y="138"/>
                    </a:cubicBezTo>
                    <a:cubicBezTo>
                      <a:pt x="5" y="140"/>
                      <a:pt x="7" y="142"/>
                      <a:pt x="11" y="144"/>
                    </a:cubicBezTo>
                    <a:cubicBezTo>
                      <a:pt x="15" y="145"/>
                      <a:pt x="19" y="145"/>
                      <a:pt x="23" y="144"/>
                    </a:cubicBezTo>
                    <a:cubicBezTo>
                      <a:pt x="219" y="43"/>
                      <a:pt x="219" y="43"/>
                      <a:pt x="219" y="43"/>
                    </a:cubicBezTo>
                    <a:cubicBezTo>
                      <a:pt x="186" y="244"/>
                      <a:pt x="186" y="244"/>
                      <a:pt x="186" y="244"/>
                    </a:cubicBezTo>
                    <a:cubicBezTo>
                      <a:pt x="185" y="249"/>
                      <a:pt x="186" y="253"/>
                      <a:pt x="188" y="257"/>
                    </a:cubicBezTo>
                    <a:cubicBezTo>
                      <a:pt x="191" y="259"/>
                      <a:pt x="194" y="261"/>
                      <a:pt x="198" y="262"/>
                    </a:cubicBezTo>
                    <a:cubicBezTo>
                      <a:pt x="202" y="262"/>
                      <a:pt x="206" y="261"/>
                      <a:pt x="210" y="259"/>
                    </a:cubicBezTo>
                    <a:cubicBezTo>
                      <a:pt x="213" y="255"/>
                      <a:pt x="215" y="252"/>
                      <a:pt x="216" y="249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3" y="13"/>
                      <a:pt x="252" y="9"/>
                      <a:pt x="25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21"/>
              <p:cNvSpPr>
                <a:spLocks/>
              </p:cNvSpPr>
              <p:nvPr/>
            </p:nvSpPr>
            <p:spPr bwMode="auto">
              <a:xfrm>
                <a:off x="3095" y="854"/>
                <a:ext cx="421" cy="533"/>
              </a:xfrm>
              <a:custGeom>
                <a:avLst/>
                <a:gdLst>
                  <a:gd name="T0" fmla="*/ 1 w 593"/>
                  <a:gd name="T1" fmla="*/ 47 h 752"/>
                  <a:gd name="T2" fmla="*/ 2 w 593"/>
                  <a:gd name="T3" fmla="*/ 55 h 752"/>
                  <a:gd name="T4" fmla="*/ 18 w 593"/>
                  <a:gd name="T5" fmla="*/ 161 h 752"/>
                  <a:gd name="T6" fmla="*/ 69 w 593"/>
                  <a:gd name="T7" fmla="*/ 317 h 752"/>
                  <a:gd name="T8" fmla="*/ 98 w 593"/>
                  <a:gd name="T9" fmla="*/ 378 h 752"/>
                  <a:gd name="T10" fmla="*/ 116 w 593"/>
                  <a:gd name="T11" fmla="*/ 411 h 752"/>
                  <a:gd name="T12" fmla="*/ 116 w 593"/>
                  <a:gd name="T13" fmla="*/ 657 h 752"/>
                  <a:gd name="T14" fmla="*/ 116 w 593"/>
                  <a:gd name="T15" fmla="*/ 660 h 752"/>
                  <a:gd name="T16" fmla="*/ 78 w 593"/>
                  <a:gd name="T17" fmla="*/ 682 h 752"/>
                  <a:gd name="T18" fmla="*/ 52 w 593"/>
                  <a:gd name="T19" fmla="*/ 735 h 752"/>
                  <a:gd name="T20" fmla="*/ 51 w 593"/>
                  <a:gd name="T21" fmla="*/ 747 h 752"/>
                  <a:gd name="T22" fmla="*/ 51 w 593"/>
                  <a:gd name="T23" fmla="*/ 752 h 752"/>
                  <a:gd name="T24" fmla="*/ 232 w 593"/>
                  <a:gd name="T25" fmla="*/ 752 h 752"/>
                  <a:gd name="T26" fmla="*/ 232 w 593"/>
                  <a:gd name="T27" fmla="*/ 747 h 752"/>
                  <a:gd name="T28" fmla="*/ 206 w 593"/>
                  <a:gd name="T29" fmla="*/ 682 h 752"/>
                  <a:gd name="T30" fmla="*/ 176 w 593"/>
                  <a:gd name="T31" fmla="*/ 663 h 752"/>
                  <a:gd name="T32" fmla="*/ 176 w 593"/>
                  <a:gd name="T33" fmla="*/ 657 h 752"/>
                  <a:gd name="T34" fmla="*/ 176 w 593"/>
                  <a:gd name="T35" fmla="*/ 457 h 752"/>
                  <a:gd name="T36" fmla="*/ 202 w 593"/>
                  <a:gd name="T37" fmla="*/ 459 h 752"/>
                  <a:gd name="T38" fmla="*/ 343 w 593"/>
                  <a:gd name="T39" fmla="*/ 469 h 752"/>
                  <a:gd name="T40" fmla="*/ 383 w 593"/>
                  <a:gd name="T41" fmla="*/ 467 h 752"/>
                  <a:gd name="T42" fmla="*/ 548 w 593"/>
                  <a:gd name="T43" fmla="*/ 440 h 752"/>
                  <a:gd name="T44" fmla="*/ 552 w 593"/>
                  <a:gd name="T45" fmla="*/ 440 h 752"/>
                  <a:gd name="T46" fmla="*/ 562 w 593"/>
                  <a:gd name="T47" fmla="*/ 435 h 752"/>
                  <a:gd name="T48" fmla="*/ 569 w 593"/>
                  <a:gd name="T49" fmla="*/ 433 h 752"/>
                  <a:gd name="T50" fmla="*/ 575 w 593"/>
                  <a:gd name="T51" fmla="*/ 427 h 752"/>
                  <a:gd name="T52" fmla="*/ 577 w 593"/>
                  <a:gd name="T53" fmla="*/ 425 h 752"/>
                  <a:gd name="T54" fmla="*/ 577 w 593"/>
                  <a:gd name="T55" fmla="*/ 424 h 752"/>
                  <a:gd name="T56" fmla="*/ 538 w 593"/>
                  <a:gd name="T57" fmla="*/ 317 h 752"/>
                  <a:gd name="T58" fmla="*/ 524 w 593"/>
                  <a:gd name="T59" fmla="*/ 303 h 752"/>
                  <a:gd name="T60" fmla="*/ 430 w 593"/>
                  <a:gd name="T61" fmla="*/ 213 h 752"/>
                  <a:gd name="T62" fmla="*/ 425 w 593"/>
                  <a:gd name="T63" fmla="*/ 247 h 752"/>
                  <a:gd name="T64" fmla="*/ 497 w 593"/>
                  <a:gd name="T65" fmla="*/ 317 h 752"/>
                  <a:gd name="T66" fmla="*/ 502 w 593"/>
                  <a:gd name="T67" fmla="*/ 322 h 752"/>
                  <a:gd name="T68" fmla="*/ 554 w 593"/>
                  <a:gd name="T69" fmla="*/ 403 h 752"/>
                  <a:gd name="T70" fmla="*/ 548 w 593"/>
                  <a:gd name="T71" fmla="*/ 407 h 752"/>
                  <a:gd name="T72" fmla="*/ 544 w 593"/>
                  <a:gd name="T73" fmla="*/ 411 h 752"/>
                  <a:gd name="T74" fmla="*/ 456 w 593"/>
                  <a:gd name="T75" fmla="*/ 387 h 752"/>
                  <a:gd name="T76" fmla="*/ 383 w 593"/>
                  <a:gd name="T77" fmla="*/ 352 h 752"/>
                  <a:gd name="T78" fmla="*/ 325 w 593"/>
                  <a:gd name="T79" fmla="*/ 317 h 752"/>
                  <a:gd name="T80" fmla="*/ 257 w 593"/>
                  <a:gd name="T81" fmla="*/ 272 h 752"/>
                  <a:gd name="T82" fmla="*/ 118 w 593"/>
                  <a:gd name="T83" fmla="*/ 161 h 752"/>
                  <a:gd name="T84" fmla="*/ 80 w 593"/>
                  <a:gd name="T85" fmla="*/ 121 h 752"/>
                  <a:gd name="T86" fmla="*/ 38 w 593"/>
                  <a:gd name="T87" fmla="*/ 68 h 752"/>
                  <a:gd name="T88" fmla="*/ 31 w 593"/>
                  <a:gd name="T89" fmla="*/ 41 h 752"/>
                  <a:gd name="T90" fmla="*/ 31 w 593"/>
                  <a:gd name="T91" fmla="*/ 43 h 752"/>
                  <a:gd name="T92" fmla="*/ 126 w 593"/>
                  <a:gd name="T93" fmla="*/ 57 h 752"/>
                  <a:gd name="T94" fmla="*/ 124 w 593"/>
                  <a:gd name="T95" fmla="*/ 57 h 752"/>
                  <a:gd name="T96" fmla="*/ 246 w 593"/>
                  <a:gd name="T97" fmla="*/ 119 h 752"/>
                  <a:gd name="T98" fmla="*/ 278 w 593"/>
                  <a:gd name="T99" fmla="*/ 102 h 752"/>
                  <a:gd name="T100" fmla="*/ 136 w 593"/>
                  <a:gd name="T101" fmla="*/ 29 h 752"/>
                  <a:gd name="T102" fmla="*/ 7 w 593"/>
                  <a:gd name="T103" fmla="*/ 24 h 752"/>
                  <a:gd name="T104" fmla="*/ 1 w 593"/>
                  <a:gd name="T105" fmla="*/ 45 h 752"/>
                  <a:gd name="T106" fmla="*/ 1 w 593"/>
                  <a:gd name="T107" fmla="*/ 47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3" h="752">
                    <a:moveTo>
                      <a:pt x="1" y="47"/>
                    </a:moveTo>
                    <a:cubicBezTo>
                      <a:pt x="0" y="50"/>
                      <a:pt x="0" y="53"/>
                      <a:pt x="2" y="55"/>
                    </a:cubicBezTo>
                    <a:cubicBezTo>
                      <a:pt x="4" y="90"/>
                      <a:pt x="10" y="126"/>
                      <a:pt x="18" y="161"/>
                    </a:cubicBezTo>
                    <a:cubicBezTo>
                      <a:pt x="29" y="214"/>
                      <a:pt x="46" y="265"/>
                      <a:pt x="69" y="317"/>
                    </a:cubicBezTo>
                    <a:cubicBezTo>
                      <a:pt x="78" y="337"/>
                      <a:pt x="87" y="357"/>
                      <a:pt x="98" y="378"/>
                    </a:cubicBezTo>
                    <a:cubicBezTo>
                      <a:pt x="104" y="389"/>
                      <a:pt x="110" y="400"/>
                      <a:pt x="116" y="411"/>
                    </a:cubicBezTo>
                    <a:cubicBezTo>
                      <a:pt x="116" y="657"/>
                      <a:pt x="116" y="657"/>
                      <a:pt x="116" y="657"/>
                    </a:cubicBezTo>
                    <a:cubicBezTo>
                      <a:pt x="116" y="658"/>
                      <a:pt x="116" y="659"/>
                      <a:pt x="116" y="660"/>
                    </a:cubicBezTo>
                    <a:cubicBezTo>
                      <a:pt x="101" y="664"/>
                      <a:pt x="88" y="672"/>
                      <a:pt x="78" y="682"/>
                    </a:cubicBezTo>
                    <a:cubicBezTo>
                      <a:pt x="63" y="698"/>
                      <a:pt x="54" y="715"/>
                      <a:pt x="52" y="735"/>
                    </a:cubicBezTo>
                    <a:cubicBezTo>
                      <a:pt x="51" y="739"/>
                      <a:pt x="51" y="743"/>
                      <a:pt x="51" y="747"/>
                    </a:cubicBezTo>
                    <a:cubicBezTo>
                      <a:pt x="51" y="748"/>
                      <a:pt x="51" y="750"/>
                      <a:pt x="51" y="752"/>
                    </a:cubicBezTo>
                    <a:cubicBezTo>
                      <a:pt x="232" y="752"/>
                      <a:pt x="232" y="752"/>
                      <a:pt x="232" y="752"/>
                    </a:cubicBezTo>
                    <a:cubicBezTo>
                      <a:pt x="232" y="750"/>
                      <a:pt x="232" y="748"/>
                      <a:pt x="232" y="747"/>
                    </a:cubicBezTo>
                    <a:cubicBezTo>
                      <a:pt x="232" y="721"/>
                      <a:pt x="224" y="700"/>
                      <a:pt x="206" y="682"/>
                    </a:cubicBezTo>
                    <a:cubicBezTo>
                      <a:pt x="197" y="673"/>
                      <a:pt x="187" y="666"/>
                      <a:pt x="176" y="663"/>
                    </a:cubicBezTo>
                    <a:cubicBezTo>
                      <a:pt x="176" y="661"/>
                      <a:pt x="176" y="659"/>
                      <a:pt x="176" y="657"/>
                    </a:cubicBezTo>
                    <a:cubicBezTo>
                      <a:pt x="176" y="457"/>
                      <a:pt x="176" y="457"/>
                      <a:pt x="176" y="457"/>
                    </a:cubicBezTo>
                    <a:cubicBezTo>
                      <a:pt x="186" y="458"/>
                      <a:pt x="194" y="459"/>
                      <a:pt x="202" y="459"/>
                    </a:cubicBezTo>
                    <a:cubicBezTo>
                      <a:pt x="251" y="466"/>
                      <a:pt x="298" y="469"/>
                      <a:pt x="343" y="469"/>
                    </a:cubicBezTo>
                    <a:cubicBezTo>
                      <a:pt x="357" y="468"/>
                      <a:pt x="370" y="468"/>
                      <a:pt x="383" y="467"/>
                    </a:cubicBezTo>
                    <a:cubicBezTo>
                      <a:pt x="443" y="464"/>
                      <a:pt x="498" y="455"/>
                      <a:pt x="548" y="440"/>
                    </a:cubicBezTo>
                    <a:cubicBezTo>
                      <a:pt x="549" y="440"/>
                      <a:pt x="550" y="440"/>
                      <a:pt x="552" y="440"/>
                    </a:cubicBezTo>
                    <a:cubicBezTo>
                      <a:pt x="556" y="440"/>
                      <a:pt x="560" y="438"/>
                      <a:pt x="562" y="435"/>
                    </a:cubicBezTo>
                    <a:cubicBezTo>
                      <a:pt x="564" y="435"/>
                      <a:pt x="566" y="434"/>
                      <a:pt x="569" y="433"/>
                    </a:cubicBezTo>
                    <a:cubicBezTo>
                      <a:pt x="571" y="431"/>
                      <a:pt x="573" y="429"/>
                      <a:pt x="575" y="427"/>
                    </a:cubicBezTo>
                    <a:cubicBezTo>
                      <a:pt x="575" y="427"/>
                      <a:pt x="576" y="426"/>
                      <a:pt x="577" y="425"/>
                    </a:cubicBezTo>
                    <a:cubicBezTo>
                      <a:pt x="577" y="424"/>
                      <a:pt x="577" y="424"/>
                      <a:pt x="577" y="424"/>
                    </a:cubicBezTo>
                    <a:cubicBezTo>
                      <a:pt x="593" y="403"/>
                      <a:pt x="581" y="367"/>
                      <a:pt x="538" y="317"/>
                    </a:cubicBezTo>
                    <a:cubicBezTo>
                      <a:pt x="534" y="312"/>
                      <a:pt x="529" y="307"/>
                      <a:pt x="524" y="303"/>
                    </a:cubicBezTo>
                    <a:cubicBezTo>
                      <a:pt x="498" y="273"/>
                      <a:pt x="467" y="243"/>
                      <a:pt x="430" y="213"/>
                    </a:cubicBezTo>
                    <a:cubicBezTo>
                      <a:pt x="425" y="247"/>
                      <a:pt x="425" y="247"/>
                      <a:pt x="425" y="247"/>
                    </a:cubicBezTo>
                    <a:cubicBezTo>
                      <a:pt x="452" y="271"/>
                      <a:pt x="477" y="294"/>
                      <a:pt x="497" y="317"/>
                    </a:cubicBezTo>
                    <a:cubicBezTo>
                      <a:pt x="499" y="319"/>
                      <a:pt x="500" y="320"/>
                      <a:pt x="502" y="322"/>
                    </a:cubicBezTo>
                    <a:cubicBezTo>
                      <a:pt x="540" y="363"/>
                      <a:pt x="557" y="390"/>
                      <a:pt x="554" y="403"/>
                    </a:cubicBezTo>
                    <a:cubicBezTo>
                      <a:pt x="552" y="405"/>
                      <a:pt x="550" y="406"/>
                      <a:pt x="548" y="407"/>
                    </a:cubicBezTo>
                    <a:cubicBezTo>
                      <a:pt x="547" y="408"/>
                      <a:pt x="546" y="409"/>
                      <a:pt x="544" y="411"/>
                    </a:cubicBezTo>
                    <a:cubicBezTo>
                      <a:pt x="527" y="413"/>
                      <a:pt x="497" y="405"/>
                      <a:pt x="456" y="387"/>
                    </a:cubicBezTo>
                    <a:cubicBezTo>
                      <a:pt x="433" y="377"/>
                      <a:pt x="409" y="366"/>
                      <a:pt x="383" y="352"/>
                    </a:cubicBezTo>
                    <a:cubicBezTo>
                      <a:pt x="365" y="341"/>
                      <a:pt x="345" y="330"/>
                      <a:pt x="325" y="317"/>
                    </a:cubicBezTo>
                    <a:cubicBezTo>
                      <a:pt x="303" y="303"/>
                      <a:pt x="280" y="288"/>
                      <a:pt x="257" y="272"/>
                    </a:cubicBezTo>
                    <a:cubicBezTo>
                      <a:pt x="202" y="234"/>
                      <a:pt x="156" y="197"/>
                      <a:pt x="118" y="161"/>
                    </a:cubicBezTo>
                    <a:cubicBezTo>
                      <a:pt x="104" y="147"/>
                      <a:pt x="91" y="134"/>
                      <a:pt x="80" y="121"/>
                    </a:cubicBezTo>
                    <a:cubicBezTo>
                      <a:pt x="59" y="100"/>
                      <a:pt x="45" y="82"/>
                      <a:pt x="38" y="68"/>
                    </a:cubicBezTo>
                    <a:cubicBezTo>
                      <a:pt x="32" y="51"/>
                      <a:pt x="30" y="43"/>
                      <a:pt x="31" y="41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41" y="32"/>
                      <a:pt x="72" y="37"/>
                      <a:pt x="126" y="57"/>
                    </a:cubicBezTo>
                    <a:cubicBezTo>
                      <a:pt x="124" y="57"/>
                      <a:pt x="124" y="57"/>
                      <a:pt x="124" y="57"/>
                    </a:cubicBezTo>
                    <a:cubicBezTo>
                      <a:pt x="162" y="73"/>
                      <a:pt x="203" y="94"/>
                      <a:pt x="246" y="119"/>
                    </a:cubicBezTo>
                    <a:cubicBezTo>
                      <a:pt x="278" y="102"/>
                      <a:pt x="278" y="102"/>
                      <a:pt x="278" y="102"/>
                    </a:cubicBezTo>
                    <a:cubicBezTo>
                      <a:pt x="228" y="71"/>
                      <a:pt x="181" y="47"/>
                      <a:pt x="136" y="29"/>
                    </a:cubicBezTo>
                    <a:cubicBezTo>
                      <a:pt x="63" y="1"/>
                      <a:pt x="21" y="0"/>
                      <a:pt x="7" y="24"/>
                    </a:cubicBezTo>
                    <a:cubicBezTo>
                      <a:pt x="3" y="32"/>
                      <a:pt x="1" y="39"/>
                      <a:pt x="1" y="45"/>
                    </a:cubicBezTo>
                    <a:cubicBezTo>
                      <a:pt x="1" y="47"/>
                      <a:pt x="1" y="47"/>
                      <a:pt x="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22"/>
              <p:cNvSpPr>
                <a:spLocks/>
              </p:cNvSpPr>
              <p:nvPr/>
            </p:nvSpPr>
            <p:spPr bwMode="auto">
              <a:xfrm>
                <a:off x="3312" y="953"/>
                <a:ext cx="49" cy="45"/>
              </a:xfrm>
              <a:custGeom>
                <a:avLst/>
                <a:gdLst>
                  <a:gd name="T0" fmla="*/ 7 w 70"/>
                  <a:gd name="T1" fmla="*/ 21 h 64"/>
                  <a:gd name="T2" fmla="*/ 22 w 70"/>
                  <a:gd name="T3" fmla="*/ 32 h 64"/>
                  <a:gd name="T4" fmla="*/ 65 w 70"/>
                  <a:gd name="T5" fmla="*/ 64 h 64"/>
                  <a:gd name="T6" fmla="*/ 70 w 70"/>
                  <a:gd name="T7" fmla="*/ 29 h 64"/>
                  <a:gd name="T8" fmla="*/ 59 w 70"/>
                  <a:gd name="T9" fmla="*/ 21 h 64"/>
                  <a:gd name="T10" fmla="*/ 40 w 70"/>
                  <a:gd name="T11" fmla="*/ 8 h 64"/>
                  <a:gd name="T12" fmla="*/ 30 w 70"/>
                  <a:gd name="T13" fmla="*/ 0 h 64"/>
                  <a:gd name="T14" fmla="*/ 0 w 70"/>
                  <a:gd name="T15" fmla="*/ 16 h 64"/>
                  <a:gd name="T16" fmla="*/ 7 w 70"/>
                  <a:gd name="T1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64">
                    <a:moveTo>
                      <a:pt x="7" y="21"/>
                    </a:moveTo>
                    <a:cubicBezTo>
                      <a:pt x="11" y="25"/>
                      <a:pt x="17" y="29"/>
                      <a:pt x="22" y="32"/>
                    </a:cubicBezTo>
                    <a:cubicBezTo>
                      <a:pt x="37" y="43"/>
                      <a:pt x="51" y="53"/>
                      <a:pt x="65" y="64"/>
                    </a:cubicBezTo>
                    <a:cubicBezTo>
                      <a:pt x="70" y="29"/>
                      <a:pt x="70" y="29"/>
                      <a:pt x="70" y="29"/>
                    </a:cubicBezTo>
                    <a:cubicBezTo>
                      <a:pt x="66" y="26"/>
                      <a:pt x="62" y="23"/>
                      <a:pt x="59" y="21"/>
                    </a:cubicBezTo>
                    <a:cubicBezTo>
                      <a:pt x="53" y="17"/>
                      <a:pt x="46" y="12"/>
                      <a:pt x="40" y="8"/>
                    </a:cubicBezTo>
                    <a:cubicBezTo>
                      <a:pt x="37" y="6"/>
                      <a:pt x="33" y="3"/>
                      <a:pt x="3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8"/>
                      <a:pt x="5" y="19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21" name="Rectangle 285"/>
          <p:cNvSpPr>
            <a:spLocks noChangeArrowheads="1"/>
          </p:cNvSpPr>
          <p:nvPr/>
        </p:nvSpPr>
        <p:spPr bwMode="auto">
          <a:xfrm>
            <a:off x="6094563" y="3043439"/>
            <a:ext cx="621595" cy="56979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36576" anchor="ctr" anchorCtr="1"/>
          <a:lstStyle/>
          <a:p>
            <a:pPr algn="ctr">
              <a:defRPr/>
            </a:pPr>
            <a:r>
              <a:rPr lang="en-GB" sz="900" b="1" dirty="0" smtClean="0">
                <a:solidFill>
                  <a:prstClr val="white"/>
                </a:solidFill>
              </a:rPr>
              <a:t>WIFI / </a:t>
            </a:r>
          </a:p>
          <a:p>
            <a:pPr algn="ctr">
              <a:defRPr/>
            </a:pPr>
            <a:r>
              <a:rPr lang="en-GB" sz="900" b="1" dirty="0" smtClean="0">
                <a:solidFill>
                  <a:prstClr val="white"/>
                </a:solidFill>
              </a:rPr>
              <a:t>BT</a:t>
            </a:r>
            <a:endParaRPr lang="en-GB" sz="900" b="1" dirty="0">
              <a:solidFill>
                <a:prstClr val="white"/>
              </a:solidFill>
            </a:endParaRPr>
          </a:p>
        </p:txBody>
      </p:sp>
      <p:pic>
        <p:nvPicPr>
          <p:cNvPr id="182" name="Picture 2" descr="https://encrypted-tbn0.gstatic.com/images?q=tbn:ANd9GcSiLbodWcogwd9SADNiQrte8212SPdhVlboJXVD667v4z6SxpJdD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66" y="2162718"/>
            <a:ext cx="628996" cy="62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3" name="Group 182"/>
          <p:cNvGrpSpPr>
            <a:grpSpLocks noChangeAspect="1"/>
          </p:cNvGrpSpPr>
          <p:nvPr/>
        </p:nvGrpSpPr>
        <p:grpSpPr>
          <a:xfrm>
            <a:off x="1227363" y="2113221"/>
            <a:ext cx="4247143" cy="3701767"/>
            <a:chOff x="5760720" y="1225296"/>
            <a:chExt cx="5981890" cy="5213757"/>
          </a:xfrm>
        </p:grpSpPr>
        <p:sp>
          <p:nvSpPr>
            <p:cNvPr id="186" name="Rectangle 185"/>
            <p:cNvSpPr/>
            <p:nvPr/>
          </p:nvSpPr>
          <p:spPr>
            <a:xfrm>
              <a:off x="5760720" y="1225296"/>
              <a:ext cx="5981890" cy="5213757"/>
            </a:xfrm>
            <a:prstGeom prst="rect">
              <a:avLst/>
            </a:prstGeom>
            <a:solidFill>
              <a:srgbClr val="C4123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" b="1">
                <a:solidFill>
                  <a:prstClr val="white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514931" y="5615826"/>
              <a:ext cx="836882" cy="7244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Debug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6947132" y="3660801"/>
              <a:ext cx="903060" cy="8660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Secure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Memory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Access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Unit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9646177" y="5902463"/>
              <a:ext cx="599503" cy="354817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>
                  <a:solidFill>
                    <a:prstClr val="black"/>
                  </a:solidFill>
                </a:rPr>
                <a:t>JTAG</a:t>
              </a: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6955852" y="4624463"/>
              <a:ext cx="885621" cy="8794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256KB 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Secure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Scratch </a:t>
              </a:r>
              <a:r>
                <a:rPr lang="en-US" sz="900" b="1" dirty="0" smtClean="0">
                  <a:solidFill>
                    <a:prstClr val="black"/>
                  </a:solidFill>
                </a:rPr>
                <a:t/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RAM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8008711" y="4872924"/>
              <a:ext cx="2345589" cy="636292"/>
              <a:chOff x="2645510" y="4741891"/>
              <a:chExt cx="2345589" cy="636292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2645510" y="4741891"/>
                <a:ext cx="2345589" cy="63629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System</a:t>
                </a:r>
              </a:p>
            </p:txBody>
          </p:sp>
          <p:grpSp>
            <p:nvGrpSpPr>
              <p:cNvPr id="280" name="Group 279"/>
              <p:cNvGrpSpPr/>
              <p:nvPr/>
            </p:nvGrpSpPr>
            <p:grpSpPr>
              <a:xfrm>
                <a:off x="2714109" y="4992242"/>
                <a:ext cx="2209244" cy="324010"/>
                <a:chOff x="2714109" y="4992242"/>
                <a:chExt cx="2209244" cy="324010"/>
              </a:xfrm>
            </p:grpSpPr>
            <p:sp>
              <p:nvSpPr>
                <p:cNvPr id="281" name="Rectangle 280"/>
                <p:cNvSpPr/>
                <p:nvPr/>
              </p:nvSpPr>
              <p:spPr>
                <a:xfrm>
                  <a:off x="2714109" y="4992242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Cortex</a:t>
                  </a:r>
                </a:p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M0</a:t>
                  </a:r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3286560" y="4992242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DMU</a:t>
                  </a:r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4431462" y="4992242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LDO’s</a:t>
                  </a:r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3859011" y="4996941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PMU</a:t>
                  </a:r>
                </a:p>
              </p:txBody>
            </p:sp>
          </p:grpSp>
        </p:grpSp>
        <p:grpSp>
          <p:nvGrpSpPr>
            <p:cNvPr id="225" name="Group 224"/>
            <p:cNvGrpSpPr/>
            <p:nvPr/>
          </p:nvGrpSpPr>
          <p:grpSpPr>
            <a:xfrm>
              <a:off x="5927328" y="1448785"/>
              <a:ext cx="1929384" cy="2114448"/>
              <a:chOff x="564127" y="1317752"/>
              <a:chExt cx="1929384" cy="2114448"/>
            </a:xfrm>
          </p:grpSpPr>
          <p:sp>
            <p:nvSpPr>
              <p:cNvPr id="265" name="Rectangle 264"/>
              <p:cNvSpPr/>
              <p:nvPr/>
            </p:nvSpPr>
            <p:spPr>
              <a:xfrm>
                <a:off x="564127" y="1317752"/>
                <a:ext cx="1929384" cy="21144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Security </a:t>
                </a:r>
              </a:p>
            </p:txBody>
          </p:sp>
          <p:grpSp>
            <p:nvGrpSpPr>
              <p:cNvPr id="266" name="Group 265"/>
              <p:cNvGrpSpPr/>
              <p:nvPr/>
            </p:nvGrpSpPr>
            <p:grpSpPr>
              <a:xfrm>
                <a:off x="716925" y="1597030"/>
                <a:ext cx="1623788" cy="1761341"/>
                <a:chOff x="681581" y="1597030"/>
                <a:chExt cx="1623788" cy="1761341"/>
              </a:xfrm>
            </p:grpSpPr>
            <p:grpSp>
              <p:nvGrpSpPr>
                <p:cNvPr id="267" name="Group 266"/>
                <p:cNvGrpSpPr/>
                <p:nvPr/>
              </p:nvGrpSpPr>
              <p:grpSpPr>
                <a:xfrm>
                  <a:off x="681581" y="1597030"/>
                  <a:ext cx="1623788" cy="837127"/>
                  <a:chOff x="681581" y="1597030"/>
                  <a:chExt cx="1623788" cy="837127"/>
                </a:xfrm>
              </p:grpSpPr>
              <p:sp>
                <p:nvSpPr>
                  <p:cNvPr id="273" name="Rectangle 272"/>
                  <p:cNvSpPr/>
                  <p:nvPr/>
                </p:nvSpPr>
                <p:spPr>
                  <a:xfrm>
                    <a:off x="681581" y="1597030"/>
                    <a:ext cx="1623788" cy="837127"/>
                  </a:xfrm>
                  <a:prstGeom prst="rect">
                    <a:avLst/>
                  </a:prstGeom>
                  <a:solidFill>
                    <a:schemeClr val="accent5">
                      <a:alpha val="50000"/>
                    </a:schemeClr>
                  </a:solidFill>
                  <a:ln w="19050" cap="rnd">
                    <a:solidFill>
                      <a:srgbClr val="C4123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ctr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endParaRPr lang="en-US" sz="900" b="1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274" name="Group 273"/>
                  <p:cNvGrpSpPr/>
                  <p:nvPr/>
                </p:nvGrpSpPr>
                <p:grpSpPr>
                  <a:xfrm>
                    <a:off x="783341" y="1827057"/>
                    <a:ext cx="1420268" cy="567878"/>
                    <a:chOff x="783341" y="1827057"/>
                    <a:chExt cx="1420268" cy="567878"/>
                  </a:xfrm>
                </p:grpSpPr>
                <p:sp>
                  <p:nvSpPr>
                    <p:cNvPr id="276" name="Rectangle 275"/>
                    <p:cNvSpPr/>
                    <p:nvPr/>
                  </p:nvSpPr>
                  <p:spPr>
                    <a:xfrm>
                      <a:off x="783341" y="1827057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/>
                      <a:r>
                        <a:rPr lang="en-US" sz="600" b="1" dirty="0">
                          <a:solidFill>
                            <a:prstClr val="black"/>
                          </a:solidFill>
                        </a:rPr>
                        <a:t>RTC with Alarm</a:t>
                      </a:r>
                    </a:p>
                  </p:txBody>
                </p:sp>
                <p:sp>
                  <p:nvSpPr>
                    <p:cNvPr id="277" name="Rectangle 276"/>
                    <p:cNvSpPr/>
                    <p:nvPr/>
                  </p:nvSpPr>
                  <p:spPr>
                    <a:xfrm>
                      <a:off x="783341" y="2028207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/>
                      <a:r>
                        <a:rPr lang="en-US" sz="600" b="1" dirty="0">
                          <a:solidFill>
                            <a:prstClr val="black"/>
                          </a:solidFill>
                        </a:rPr>
                        <a:t>Tamper Detect/Sensors</a:t>
                      </a:r>
                    </a:p>
                  </p:txBody>
                </p:sp>
                <p:sp>
                  <p:nvSpPr>
                    <p:cNvPr id="278" name="Rectangle 277"/>
                    <p:cNvSpPr/>
                    <p:nvPr/>
                  </p:nvSpPr>
                  <p:spPr>
                    <a:xfrm>
                      <a:off x="783341" y="2224187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/>
                      <a:r>
                        <a:rPr lang="en-US" sz="600" b="1" dirty="0">
                          <a:solidFill>
                            <a:prstClr val="black"/>
                          </a:solidFill>
                        </a:rPr>
                        <a:t>BBRAM 1280b</a:t>
                      </a:r>
                    </a:p>
                  </p:txBody>
                </p:sp>
              </p:grpSp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1081503" y="1652819"/>
                    <a:ext cx="823945" cy="13654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lnSpc>
                        <a:spcPct val="90000"/>
                      </a:lnSpc>
                      <a:spcBef>
                        <a:spcPts val="600"/>
                      </a:spcBef>
                      <a:defRPr sz="1000" b="1">
                        <a:latin typeface="+mn-lt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prstClr val="black"/>
                        </a:solidFill>
                      </a:rPr>
                      <a:t>Tamper Mesh</a:t>
                    </a:r>
                  </a:p>
                </p:txBody>
              </p:sp>
            </p:grpSp>
            <p:grpSp>
              <p:nvGrpSpPr>
                <p:cNvPr id="268" name="Group 267"/>
                <p:cNvGrpSpPr/>
                <p:nvPr/>
              </p:nvGrpSpPr>
              <p:grpSpPr>
                <a:xfrm>
                  <a:off x="681581" y="2480525"/>
                  <a:ext cx="1623788" cy="877846"/>
                  <a:chOff x="681581" y="2480525"/>
                  <a:chExt cx="1623788" cy="877846"/>
                </a:xfrm>
              </p:grpSpPr>
              <p:sp>
                <p:nvSpPr>
                  <p:cNvPr id="269" name="Rectangle 268"/>
                  <p:cNvSpPr/>
                  <p:nvPr/>
                </p:nvSpPr>
                <p:spPr>
                  <a:xfrm>
                    <a:off x="681581" y="2480525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Crypto Accelerators</a:t>
                    </a:r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681581" y="2701053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T-RNG</a:t>
                    </a:r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681581" y="2924785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OTP -NVM 2Kb</a:t>
                    </a:r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681581" y="3147494"/>
                    <a:ext cx="1623788" cy="2108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Secure Protection Logic</a:t>
                    </a:r>
                  </a:p>
                </p:txBody>
              </p:sp>
            </p:grpSp>
          </p:grpSp>
        </p:grpSp>
        <p:sp>
          <p:nvSpPr>
            <p:cNvPr id="226" name="Rectangle 225"/>
            <p:cNvSpPr/>
            <p:nvPr/>
          </p:nvSpPr>
          <p:spPr>
            <a:xfrm>
              <a:off x="10472833" y="2646434"/>
              <a:ext cx="1133477" cy="37011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137160" rIns="91440" bIns="137160" rtlCol="0" anchor="t" anchorCtr="0">
              <a:normAutofit/>
            </a:bodyPr>
            <a:lstStyle/>
            <a:p>
              <a:pPr algn="ctr">
                <a:lnSpc>
                  <a:spcPct val="5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prstClr val="white"/>
                  </a:solidFill>
                </a:rPr>
                <a:t>Standard I/O</a:t>
              </a: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10570030" y="3071324"/>
              <a:ext cx="955710" cy="38636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cs typeface="Arial" charset="0"/>
                </a:rPr>
                <a:t>USB2.0 (3)</a:t>
              </a: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011151" y="1477819"/>
              <a:ext cx="3595159" cy="10554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User Interface</a:t>
              </a: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8129873" y="1845345"/>
              <a:ext cx="560356" cy="488947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700" b="1" dirty="0">
                  <a:solidFill>
                    <a:prstClr val="black"/>
                  </a:solidFill>
                </a:rPr>
                <a:t>LCD</a:t>
              </a: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7996162" y="5613670"/>
              <a:ext cx="1440159" cy="7265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Reader</a:t>
              </a: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8077310" y="5900308"/>
              <a:ext cx="1256276" cy="355872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 smtClean="0">
                  <a:solidFill>
                    <a:prstClr val="black"/>
                  </a:solidFill>
                </a:rPr>
                <a:t>Smart Cardx2</a:t>
              </a:r>
              <a:endParaRPr lang="en-US" sz="600" b="1" dirty="0">
                <a:solidFill>
                  <a:prstClr val="black"/>
                </a:solidFill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8740565" y="1845345"/>
              <a:ext cx="2718278" cy="488946"/>
              <a:chOff x="3377364" y="1714312"/>
              <a:chExt cx="2718278" cy="488946"/>
            </a:xfrm>
          </p:grpSpPr>
          <p:sp>
            <p:nvSpPr>
              <p:cNvPr id="261" name="Rectangle 260"/>
              <p:cNvSpPr/>
              <p:nvPr/>
            </p:nvSpPr>
            <p:spPr>
              <a:xfrm>
                <a:off x="3377364" y="1714312"/>
                <a:ext cx="648786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Touch</a:t>
                </a:r>
              </a:p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Screen</a:t>
                </a: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4681217" y="1714312"/>
                <a:ext cx="655886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Keypad</a:t>
                </a: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5381714" y="1714312"/>
                <a:ext cx="713928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I</a:t>
                </a:r>
                <a:r>
                  <a:rPr lang="en-US" sz="700" b="1" baseline="30000" dirty="0">
                    <a:solidFill>
                      <a:prstClr val="black"/>
                    </a:solidFill>
                  </a:rPr>
                  <a:t>2</a:t>
                </a:r>
                <a:r>
                  <a:rPr lang="en-US" sz="700" b="1" dirty="0">
                    <a:solidFill>
                      <a:prstClr val="black"/>
                    </a:solidFill>
                  </a:rPr>
                  <a:t>S</a:t>
                </a:r>
                <a:r>
                  <a:rPr lang="en-US" sz="700" b="1" dirty="0" smtClean="0">
                    <a:solidFill>
                      <a:prstClr val="black"/>
                    </a:solidFill>
                  </a:rPr>
                  <a:t>/</a:t>
                </a:r>
                <a:br>
                  <a:rPr lang="en-US" sz="700" b="1" dirty="0" smtClean="0">
                    <a:solidFill>
                      <a:prstClr val="black"/>
                    </a:solidFill>
                  </a:rPr>
                </a:br>
                <a:r>
                  <a:rPr lang="en-US" sz="700" b="1" dirty="0" smtClean="0">
                    <a:solidFill>
                      <a:prstClr val="black"/>
                    </a:solidFill>
                  </a:rPr>
                  <a:t>TDM </a:t>
                </a:r>
                <a:r>
                  <a:rPr lang="en-US" sz="700" b="1" dirty="0">
                    <a:solidFill>
                      <a:prstClr val="black"/>
                    </a:solidFill>
                  </a:rPr>
                  <a:t>(3)</a:t>
                </a: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4074489" y="1714312"/>
                <a:ext cx="560356" cy="4889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Camera</a:t>
                </a:r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10570030" y="3530064"/>
              <a:ext cx="955710" cy="2680063"/>
              <a:chOff x="5206829" y="3399031"/>
              <a:chExt cx="955710" cy="2680063"/>
            </a:xfrm>
          </p:grpSpPr>
          <p:sp>
            <p:nvSpPr>
              <p:cNvPr id="255" name="Rectangle 254"/>
              <p:cNvSpPr/>
              <p:nvPr/>
            </p:nvSpPr>
            <p:spPr>
              <a:xfrm>
                <a:off x="5206829" y="3399031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SDIO (2)</a:t>
                </a: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5206829" y="3857771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UART (5)</a:t>
                </a: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5206829" y="4316510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I</a:t>
                </a:r>
                <a:r>
                  <a:rPr lang="en-US" sz="700" b="1" baseline="30000" dirty="0">
                    <a:solidFill>
                      <a:srgbClr val="000000"/>
                    </a:solidFill>
                    <a:cs typeface="Arial" charset="0"/>
                  </a:rPr>
                  <a:t>2</a:t>
                </a: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C (2)</a:t>
                </a:r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5206829" y="4775250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SPI (6)</a:t>
                </a:r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5206829" y="5233989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GPIO </a:t>
                </a:r>
                <a:r>
                  <a:rPr lang="en-US" sz="700" b="1" dirty="0" smtClean="0">
                    <a:solidFill>
                      <a:srgbClr val="000000"/>
                    </a:solidFill>
                    <a:cs typeface="Arial" charset="0"/>
                  </a:rPr>
                  <a:t>(</a:t>
                </a:r>
                <a:r>
                  <a:rPr lang="en-US" sz="700" b="1" dirty="0">
                    <a:solidFill>
                      <a:srgbClr val="000000"/>
                    </a:solidFill>
                  </a:rPr>
                  <a:t>1</a:t>
                </a:r>
                <a:r>
                  <a:rPr lang="en-US" sz="700" b="1" dirty="0" smtClean="0">
                    <a:solidFill>
                      <a:srgbClr val="000000"/>
                    </a:solidFill>
                  </a:rPr>
                  <a:t>67</a:t>
                </a:r>
                <a:r>
                  <a:rPr lang="en-US" sz="700" b="1" dirty="0" smtClean="0">
                    <a:solidFill>
                      <a:srgbClr val="000000"/>
                    </a:solidFill>
                    <a:cs typeface="Arial" charset="0"/>
                  </a:rPr>
                  <a:t>)</a:t>
                </a:r>
                <a:endParaRPr lang="en-US" sz="700" b="1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5206829" y="5692728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PWM (6)</a:t>
                </a:r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5920638" y="3660800"/>
              <a:ext cx="936038" cy="1846737"/>
              <a:chOff x="557437" y="3550427"/>
              <a:chExt cx="936038" cy="1846737"/>
            </a:xfrm>
          </p:grpSpPr>
          <p:sp>
            <p:nvSpPr>
              <p:cNvPr id="250" name="Rectangle 249"/>
              <p:cNvSpPr/>
              <p:nvPr/>
            </p:nvSpPr>
            <p:spPr>
              <a:xfrm>
                <a:off x="557437" y="3550427"/>
                <a:ext cx="936038" cy="184673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Memory</a:t>
                </a:r>
              </a:p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Controllers</a:t>
                </a:r>
              </a:p>
            </p:txBody>
          </p:sp>
          <p:grpSp>
            <p:nvGrpSpPr>
              <p:cNvPr id="251" name="Group 250"/>
              <p:cNvGrpSpPr/>
              <p:nvPr/>
            </p:nvGrpSpPr>
            <p:grpSpPr>
              <a:xfrm>
                <a:off x="644998" y="4028739"/>
                <a:ext cx="760917" cy="1295680"/>
                <a:chOff x="644517" y="4028739"/>
                <a:chExt cx="760917" cy="1295680"/>
              </a:xfrm>
            </p:grpSpPr>
            <p:sp>
              <p:nvSpPr>
                <p:cNvPr id="252" name="Rectangle 251"/>
                <p:cNvSpPr/>
                <p:nvPr/>
              </p:nvSpPr>
              <p:spPr>
                <a:xfrm>
                  <a:off x="644517" y="4028739"/>
                  <a:ext cx="760917" cy="359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DDR3 (L) </a:t>
                  </a:r>
                  <a:r>
                    <a:rPr lang="en-US" sz="600" b="1" dirty="0" smtClean="0">
                      <a:solidFill>
                        <a:prstClr val="black"/>
                      </a:solidFill>
                    </a:rPr>
                    <a:t/>
                  </a:r>
                  <a:br>
                    <a:rPr lang="en-US" sz="600" b="1" dirty="0" smtClean="0">
                      <a:solidFill>
                        <a:prstClr val="black"/>
                      </a:solidFill>
                    </a:rPr>
                  </a:br>
                  <a:r>
                    <a:rPr lang="en-US" sz="600" b="1" dirty="0" smtClean="0">
                      <a:solidFill>
                        <a:prstClr val="black"/>
                      </a:solidFill>
                    </a:rPr>
                    <a:t>LPDDR2</a:t>
                  </a:r>
                  <a:endParaRPr lang="en-US" sz="600" b="1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644517" y="4496732"/>
                  <a:ext cx="760917" cy="359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NAND</a:t>
                  </a:r>
                </a:p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SRAM</a:t>
                  </a: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644517" y="4964725"/>
                  <a:ext cx="760917" cy="359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Serial Flash</a:t>
                  </a:r>
                </a:p>
              </p:txBody>
            </p:sp>
          </p:grpSp>
        </p:grpSp>
        <p:grpSp>
          <p:nvGrpSpPr>
            <p:cNvPr id="235" name="Group 234"/>
            <p:cNvGrpSpPr/>
            <p:nvPr/>
          </p:nvGrpSpPr>
          <p:grpSpPr>
            <a:xfrm>
              <a:off x="8007179" y="2646434"/>
              <a:ext cx="2347122" cy="2126827"/>
              <a:chOff x="2643978" y="2515401"/>
              <a:chExt cx="2347122" cy="2126827"/>
            </a:xfrm>
          </p:grpSpPr>
          <p:sp>
            <p:nvSpPr>
              <p:cNvPr id="239" name="Rectangle 238"/>
              <p:cNvSpPr/>
              <p:nvPr/>
            </p:nvSpPr>
            <p:spPr>
              <a:xfrm>
                <a:off x="2643978" y="2515401"/>
                <a:ext cx="2347122" cy="212682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 smtClean="0">
                    <a:solidFill>
                      <a:prstClr val="black"/>
                    </a:solidFill>
                  </a:rPr>
                  <a:t>CPU Subsystem</a:t>
                </a:r>
                <a:endParaRPr lang="en-US" sz="900" b="1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40" name="Group 239"/>
              <p:cNvGrpSpPr/>
              <p:nvPr/>
            </p:nvGrpSpPr>
            <p:grpSpPr>
              <a:xfrm>
                <a:off x="2899012" y="2927765"/>
                <a:ext cx="1837054" cy="1583430"/>
                <a:chOff x="2834322" y="2927765"/>
                <a:chExt cx="1837054" cy="1583430"/>
              </a:xfrm>
            </p:grpSpPr>
            <p:grpSp>
              <p:nvGrpSpPr>
                <p:cNvPr id="241" name="Group 240"/>
                <p:cNvGrpSpPr/>
                <p:nvPr/>
              </p:nvGrpSpPr>
              <p:grpSpPr>
                <a:xfrm>
                  <a:off x="2834322" y="2927765"/>
                  <a:ext cx="1837054" cy="1238363"/>
                  <a:chOff x="2834322" y="2927765"/>
                  <a:chExt cx="1837054" cy="1238363"/>
                </a:xfrm>
              </p:grpSpPr>
              <p:sp>
                <p:nvSpPr>
                  <p:cNvPr id="246" name="Rectangle 245"/>
                  <p:cNvSpPr/>
                  <p:nvPr/>
                </p:nvSpPr>
                <p:spPr>
                  <a:xfrm>
                    <a:off x="4068936" y="2937971"/>
                    <a:ext cx="602440" cy="5230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256KB</a:t>
                    </a:r>
                    <a:br>
                      <a:rPr lang="en-US" sz="700" b="1" dirty="0">
                        <a:solidFill>
                          <a:prstClr val="black"/>
                        </a:solidFill>
                      </a:rPr>
                    </a:br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L2</a:t>
                    </a:r>
                    <a:br>
                      <a:rPr lang="en-US" sz="700" b="1" dirty="0">
                        <a:solidFill>
                          <a:prstClr val="black"/>
                        </a:solidFill>
                      </a:rPr>
                    </a:br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cache</a:t>
                    </a:r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2834322" y="2927765"/>
                    <a:ext cx="535972" cy="5105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32K </a:t>
                    </a:r>
                  </a:p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(I)</a:t>
                    </a: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451629" y="2927765"/>
                    <a:ext cx="535972" cy="5105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32K</a:t>
                    </a:r>
                    <a:br>
                      <a:rPr lang="en-US" sz="700" b="1" dirty="0">
                        <a:solidFill>
                          <a:prstClr val="black"/>
                        </a:solidFill>
                      </a:rPr>
                    </a:br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(D)</a:t>
                    </a:r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4063312" y="3551324"/>
                    <a:ext cx="594638" cy="6148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Boot</a:t>
                    </a:r>
                  </a:p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ROM</a:t>
                    </a:r>
                  </a:p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256KB</a:t>
                    </a:r>
                  </a:p>
                </p:txBody>
              </p:sp>
            </p:grpSp>
            <p:sp>
              <p:nvSpPr>
                <p:cNvPr id="242" name="Rectangle 241"/>
                <p:cNvSpPr/>
                <p:nvPr/>
              </p:nvSpPr>
              <p:spPr>
                <a:xfrm>
                  <a:off x="4063312" y="4239853"/>
                  <a:ext cx="594638" cy="271342"/>
                </a:xfrm>
                <a:prstGeom prst="rect">
                  <a:avLst/>
                </a:prstGeom>
                <a:solidFill>
                  <a:srgbClr val="78A22F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500" b="1" dirty="0">
                      <a:solidFill>
                        <a:srgbClr val="FFFFFF"/>
                      </a:solidFill>
                    </a:rPr>
                    <a:t>3</a:t>
                  </a:r>
                  <a:r>
                    <a:rPr lang="en-US" sz="500" b="1" dirty="0" smtClean="0">
                      <a:solidFill>
                        <a:srgbClr val="FFFFFF"/>
                      </a:solidFill>
                    </a:rPr>
                    <a:t>D </a:t>
                  </a:r>
                  <a:r>
                    <a:rPr lang="en-US" sz="500" b="1" dirty="0">
                      <a:solidFill>
                        <a:srgbClr val="FFFFFF"/>
                      </a:solidFill>
                    </a:rPr>
                    <a:t>GFX</a:t>
                  </a:r>
                </a:p>
              </p:txBody>
            </p:sp>
            <p:grpSp>
              <p:nvGrpSpPr>
                <p:cNvPr id="243" name="Group 242"/>
                <p:cNvGrpSpPr/>
                <p:nvPr/>
              </p:nvGrpSpPr>
              <p:grpSpPr>
                <a:xfrm>
                  <a:off x="2834322" y="3552191"/>
                  <a:ext cx="1148451" cy="959004"/>
                  <a:chOff x="2834322" y="3552191"/>
                  <a:chExt cx="1148451" cy="959004"/>
                </a:xfrm>
              </p:grpSpPr>
              <p:sp>
                <p:nvSpPr>
                  <p:cNvPr id="244" name="Rectangle 243"/>
                  <p:cNvSpPr/>
                  <p:nvPr/>
                </p:nvSpPr>
                <p:spPr>
                  <a:xfrm>
                    <a:off x="2834322" y="3552191"/>
                    <a:ext cx="1148451" cy="613936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rgbClr val="FFFFFF"/>
                        </a:solidFill>
                      </a:rPr>
                      <a:t>Cortex-A9</a:t>
                    </a:r>
                  </a:p>
                  <a:p>
                    <a:pPr algn="ctr"/>
                    <a:r>
                      <a:rPr lang="en-US" sz="700" b="1" dirty="0">
                        <a:solidFill>
                          <a:srgbClr val="FFFFFF"/>
                        </a:solidFill>
                      </a:rPr>
                      <a:t>Up to 1.25GHz</a:t>
                    </a:r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2834322" y="4239853"/>
                    <a:ext cx="1148451" cy="271342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rgbClr val="FFFFFF"/>
                        </a:solidFill>
                      </a:rPr>
                      <a:t>Neon</a:t>
                    </a:r>
                  </a:p>
                </p:txBody>
              </p:sp>
            </p:grpSp>
          </p:grpSp>
        </p:grpSp>
        <p:sp>
          <p:nvSpPr>
            <p:cNvPr id="236" name="Rectangle 235"/>
            <p:cNvSpPr/>
            <p:nvPr/>
          </p:nvSpPr>
          <p:spPr>
            <a:xfrm>
              <a:off x="5919461" y="5615745"/>
              <a:ext cx="1922012" cy="7318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Ethernet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6017565" y="5860249"/>
              <a:ext cx="1722847" cy="219710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 smtClean="0">
                  <a:solidFill>
                    <a:prstClr val="black"/>
                  </a:solidFill>
                </a:rPr>
                <a:t>10/100/1000 MAC</a:t>
              </a:r>
              <a:endParaRPr lang="en-US" sz="600" b="1" dirty="0">
                <a:solidFill>
                  <a:prstClr val="black"/>
                </a:solidFill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025041" y="6095778"/>
              <a:ext cx="1712299" cy="201522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 smtClean="0">
                  <a:solidFill>
                    <a:prstClr val="black"/>
                  </a:solidFill>
                </a:rPr>
                <a:t>10/100/1000 PHY</a:t>
              </a:r>
              <a:endParaRPr lang="en-US" sz="6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115" name="Picture 4" descr="http://p.globalsources.com/IMAGES/PDT/B1059361613/RJ45-Connector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2" y="4811580"/>
            <a:ext cx="4460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Elbow Connector 115"/>
          <p:cNvCxnSpPr/>
          <p:nvPr/>
        </p:nvCxnSpPr>
        <p:spPr>
          <a:xfrm flipH="1" flipV="1">
            <a:off x="846432" y="5387655"/>
            <a:ext cx="304121" cy="328892"/>
          </a:xfrm>
          <a:prstGeom prst="bentConnector3">
            <a:avLst>
              <a:gd name="adj1" fmla="val 100201"/>
            </a:avLst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701034" y="5210477"/>
            <a:ext cx="312586" cy="14542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050" b="1" dirty="0">
                <a:solidFill>
                  <a:prstClr val="black"/>
                </a:solidFill>
              </a:rPr>
              <a:t>GigE</a:t>
            </a:r>
          </a:p>
        </p:txBody>
      </p:sp>
      <p:sp>
        <p:nvSpPr>
          <p:cNvPr id="2" name="AutoShape 7" descr="Image result for modern gas pu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9" name="Picture 9" descr="Image result for modern gas pu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196" y="1124700"/>
            <a:ext cx="2739809" cy="468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Line 235"/>
          <p:cNvSpPr>
            <a:spLocks noChangeShapeType="1"/>
          </p:cNvSpPr>
          <p:nvPr/>
        </p:nvSpPr>
        <p:spPr bwMode="auto">
          <a:xfrm>
            <a:off x="5567128" y="4120290"/>
            <a:ext cx="482600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sp>
        <p:nvSpPr>
          <p:cNvPr id="124" name="Text Box 78"/>
          <p:cNvSpPr txBox="1">
            <a:spLocks noChangeArrowheads="1"/>
          </p:cNvSpPr>
          <p:nvPr/>
        </p:nvSpPr>
        <p:spPr bwMode="auto">
          <a:xfrm>
            <a:off x="5951178" y="4519259"/>
            <a:ext cx="138258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b="1" dirty="0" smtClean="0">
                <a:solidFill>
                  <a:srgbClr val="000000"/>
                </a:solidFill>
                <a:cs typeface="Arial" charset="0"/>
              </a:rPr>
              <a:t>Receipt Printer</a:t>
            </a:r>
            <a:endParaRPr lang="en-US" sz="105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6111" y="6002135"/>
            <a:ext cx="9946894" cy="332399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Cygnus SOC adds wired/ WLAN networking, high end display &amp;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6110" y="6002135"/>
            <a:ext cx="9716465" cy="332399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Tamper detection / protection critical for unattended payment machines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Parking Payment Station</a:t>
            </a:r>
            <a:endParaRPr lang="en-US" dirty="0"/>
          </a:p>
        </p:txBody>
      </p:sp>
      <p:pic>
        <p:nvPicPr>
          <p:cNvPr id="14338" name="Picture 2" descr="Image result for parking pay st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020" y="1086295"/>
            <a:ext cx="180975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17980" y="1406803"/>
            <a:ext cx="843180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Display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05944" y="2627599"/>
            <a:ext cx="870431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Keypad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3091" y="3595888"/>
            <a:ext cx="1125309" cy="63094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Magstripe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Reader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9032" y="4479203"/>
            <a:ext cx="755015" cy="63094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Ticket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Printer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23658" y="1137968"/>
            <a:ext cx="5762162" cy="4555366"/>
            <a:chOff x="5535536" y="1617196"/>
            <a:chExt cx="6327775" cy="4575428"/>
          </a:xfrm>
        </p:grpSpPr>
        <p:sp>
          <p:nvSpPr>
            <p:cNvPr id="11" name="Rectangle 10"/>
            <p:cNvSpPr/>
            <p:nvPr/>
          </p:nvSpPr>
          <p:spPr>
            <a:xfrm>
              <a:off x="5535536" y="1617196"/>
              <a:ext cx="6327775" cy="4575428"/>
            </a:xfrm>
            <a:prstGeom prst="rect">
              <a:avLst/>
            </a:prstGeom>
            <a:solidFill>
              <a:srgbClr val="C4123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85000"/>
                </a:lnSpc>
              </a:pP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16271" y="4761790"/>
              <a:ext cx="2571750" cy="486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Secure Memory Access Unit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8437246" y="4759071"/>
              <a:ext cx="1704330" cy="1184975"/>
              <a:chOff x="3286769" y="4741892"/>
              <a:chExt cx="1704330" cy="1184975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3286769" y="4741892"/>
                <a:ext cx="1704330" cy="11849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Data Acquisition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3370315" y="5075967"/>
                <a:ext cx="1568450" cy="685800"/>
                <a:chOff x="3370315" y="5075967"/>
                <a:chExt cx="1568450" cy="685800"/>
              </a:xfrm>
            </p:grpSpPr>
            <p:sp>
              <p:nvSpPr>
                <p:cNvPr id="68" name="Rectangle 67"/>
                <p:cNvSpPr/>
                <p:nvPr/>
              </p:nvSpPr>
              <p:spPr>
                <a:xfrm>
                  <a:off x="4100565" y="5476016"/>
                  <a:ext cx="838200" cy="283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Tone</a:t>
                  </a:r>
                  <a:br>
                    <a:rPr lang="en-US" sz="900" b="1" dirty="0" smtClean="0">
                      <a:solidFill>
                        <a:schemeClr val="tx1"/>
                      </a:solidFill>
                    </a:rPr>
                  </a:b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Encoder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4100565" y="5075967"/>
                  <a:ext cx="838200" cy="2857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Baud Rate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3370315" y="5075967"/>
                  <a:ext cx="663574" cy="685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ADCs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5717779" y="1782606"/>
              <a:ext cx="1929384" cy="2818415"/>
              <a:chOff x="564127" y="1317752"/>
              <a:chExt cx="1929384" cy="2818415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564127" y="1317752"/>
                <a:ext cx="1929384" cy="28184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Security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716925" y="1839493"/>
                <a:ext cx="1623788" cy="2179890"/>
                <a:chOff x="681581" y="1839493"/>
                <a:chExt cx="1623788" cy="2179890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681581" y="1839493"/>
                  <a:ext cx="1623788" cy="968340"/>
                  <a:chOff x="681581" y="1839493"/>
                  <a:chExt cx="1623788" cy="968340"/>
                </a:xfrm>
              </p:grpSpPr>
              <p:sp>
                <p:nvSpPr>
                  <p:cNvPr id="60" name="Rectangle 59"/>
                  <p:cNvSpPr/>
                  <p:nvPr/>
                </p:nvSpPr>
                <p:spPr>
                  <a:xfrm>
                    <a:off x="681581" y="1839493"/>
                    <a:ext cx="1623788" cy="968340"/>
                  </a:xfrm>
                  <a:prstGeom prst="rect">
                    <a:avLst/>
                  </a:prstGeom>
                  <a:solidFill>
                    <a:schemeClr val="accent5">
                      <a:alpha val="50000"/>
                    </a:schemeClr>
                  </a:solidFill>
                  <a:ln w="19050" cap="rnd">
                    <a:solidFill>
                      <a:srgbClr val="C4123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ctr">
                    <a:no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endParaRPr lang="en-US" sz="11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783341" y="2146713"/>
                    <a:ext cx="1420268" cy="570061"/>
                    <a:chOff x="783341" y="2146713"/>
                    <a:chExt cx="1420268" cy="570061"/>
                  </a:xfrm>
                </p:grpSpPr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783341" y="2146713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RTC with Alarm</a:t>
                      </a:r>
                    </a:p>
                  </p:txBody>
                </p:sp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783341" y="2346370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Tamper Detect/Sensors</a:t>
                      </a:r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>
                    <a:xfrm>
                      <a:off x="783341" y="2546026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BBRAM 1280b</a:t>
                      </a:r>
                    </a:p>
                  </p:txBody>
                </p:sp>
              </p:grp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971459" y="1976669"/>
                    <a:ext cx="1122106" cy="1313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lnSpc>
                        <a:spcPct val="90000"/>
                      </a:lnSpc>
                      <a:spcBef>
                        <a:spcPts val="600"/>
                      </a:spcBef>
                      <a:defRPr sz="1000" b="1">
                        <a:latin typeface="+mn-lt"/>
                      </a:defRPr>
                    </a:lvl1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dirty="0"/>
                      <a:t>Tamper Mesh</a:t>
                    </a:r>
                  </a:p>
                </p:txBody>
              </p:sp>
            </p:grpSp>
            <p:grpSp>
              <p:nvGrpSpPr>
                <p:cNvPr id="55" name="Group 54"/>
                <p:cNvGrpSpPr/>
                <p:nvPr/>
              </p:nvGrpSpPr>
              <p:grpSpPr>
                <a:xfrm>
                  <a:off x="681581" y="3077573"/>
                  <a:ext cx="1623788" cy="941810"/>
                  <a:chOff x="681581" y="3077573"/>
                  <a:chExt cx="1623788" cy="941810"/>
                </a:xfrm>
              </p:grpSpPr>
              <p:sp>
                <p:nvSpPr>
                  <p:cNvPr id="56" name="Rectangle 55"/>
                  <p:cNvSpPr/>
                  <p:nvPr/>
                </p:nvSpPr>
                <p:spPr>
                  <a:xfrm>
                    <a:off x="681581" y="3077573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 smtClean="0">
                        <a:solidFill>
                          <a:schemeClr val="tx1"/>
                        </a:solidFill>
                      </a:rPr>
                      <a:t>Crypto/PKA</a:t>
                    </a:r>
                    <a:endParaRPr lang="en-US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" name="Rectangle 56"/>
                  <p:cNvSpPr/>
                  <p:nvPr/>
                </p:nvSpPr>
                <p:spPr>
                  <a:xfrm>
                    <a:off x="681581" y="3321217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T-RNG</a:t>
                    </a:r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681581" y="3564861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OTP -NVM 2Kb</a:t>
                    </a:r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681581" y="3808505"/>
                    <a:ext cx="1623788" cy="21087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Secure Protection Logic</a:t>
                    </a:r>
                  </a:p>
                </p:txBody>
              </p:sp>
            </p:grpSp>
          </p:grpSp>
        </p:grpSp>
        <p:sp>
          <p:nvSpPr>
            <p:cNvPr id="15" name="Rectangle 14"/>
            <p:cNvSpPr/>
            <p:nvPr/>
          </p:nvSpPr>
          <p:spPr>
            <a:xfrm>
              <a:off x="10263284" y="1789630"/>
              <a:ext cx="1429967" cy="280186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137160" rIns="91440" bIns="137160" rtlCol="0" anchor="t" anchorCtr="0">
              <a:norm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Standard I/O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360481" y="2103446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UART (4)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360481" y="2404927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SPI (5)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360481" y="2706408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err="1" smtClean="0">
                  <a:solidFill>
                    <a:srgbClr val="000000"/>
                  </a:solidFill>
                </a:rPr>
                <a:t>SMBus</a:t>
              </a:r>
              <a:r>
                <a:rPr lang="en-US" sz="900" b="1" dirty="0" smtClean="0">
                  <a:solidFill>
                    <a:srgbClr val="000000"/>
                  </a:solidFill>
                </a:rPr>
                <a:t> (I2C)</a:t>
              </a:r>
              <a:endParaRPr lang="en-US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360481" y="3007889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PWM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360481" y="3309370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GPIO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360481" y="3610851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SRAM </a:t>
              </a:r>
              <a:r>
                <a:rPr lang="en-US" sz="900" b="1" dirty="0" err="1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/f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360481" y="3912332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USB-H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360481" y="4213810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USB-D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797630" y="2980256"/>
              <a:ext cx="2347122" cy="1620765"/>
              <a:chOff x="2643978" y="2515402"/>
              <a:chExt cx="2347122" cy="1620765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643978" y="2515402"/>
                <a:ext cx="2347122" cy="1620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CPU Subsystem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2765662" y="2840767"/>
                <a:ext cx="2121307" cy="1175128"/>
                <a:chOff x="2700972" y="2840767"/>
                <a:chExt cx="2121307" cy="1175128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3936454" y="2840767"/>
                  <a:ext cx="885825" cy="1175128"/>
                </a:xfrm>
                <a:prstGeom prst="rect">
                  <a:avLst/>
                </a:prstGeom>
                <a:solidFill>
                  <a:srgbClr val="78A22F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rgbClr val="FFFFFF"/>
                      </a:solidFill>
                    </a:rPr>
                    <a:t>Boot ROM</a:t>
                  </a:r>
                  <a:br>
                    <a:rPr lang="en-US" sz="1000" b="1" dirty="0" smtClean="0">
                      <a:solidFill>
                        <a:srgbClr val="FFFFFF"/>
                      </a:solidFill>
                    </a:rPr>
                  </a:br>
                  <a:r>
                    <a:rPr lang="en-US" sz="1000" b="1" dirty="0" smtClean="0">
                      <a:solidFill>
                        <a:srgbClr val="FFFFFF"/>
                      </a:solidFill>
                    </a:rPr>
                    <a:t>128KB</a:t>
                  </a:r>
                  <a:endParaRPr lang="en-US" sz="1000" b="1" dirty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2700972" y="2840767"/>
                  <a:ext cx="1148451" cy="1175128"/>
                  <a:chOff x="2700972" y="2840767"/>
                  <a:chExt cx="1148451" cy="1175128"/>
                </a:xfrm>
              </p:grpSpPr>
              <p:sp>
                <p:nvSpPr>
                  <p:cNvPr id="50" name="Rectangle 49"/>
                  <p:cNvSpPr/>
                  <p:nvPr/>
                </p:nvSpPr>
                <p:spPr>
                  <a:xfrm>
                    <a:off x="2700972" y="2840767"/>
                    <a:ext cx="1148451" cy="696710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000" b="1" dirty="0" smtClean="0">
                        <a:solidFill>
                          <a:srgbClr val="FFFFFF"/>
                        </a:solidFill>
                      </a:rPr>
                      <a:t>Cortex-M3</a:t>
                    </a:r>
                    <a:endParaRPr lang="en-US" sz="1000" b="1" dirty="0">
                      <a:solidFill>
                        <a:srgbClr val="FFFFFF"/>
                      </a:solidFill>
                    </a:endParaRPr>
                  </a:p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000" b="1" dirty="0">
                        <a:solidFill>
                          <a:srgbClr val="FFFFFF"/>
                        </a:solidFill>
                      </a:rPr>
                      <a:t>Up to </a:t>
                    </a:r>
                    <a:r>
                      <a:rPr lang="en-US" sz="1000" b="1" dirty="0" smtClean="0">
                        <a:solidFill>
                          <a:srgbClr val="FFFFFF"/>
                        </a:solidFill>
                      </a:rPr>
                      <a:t>250MHz</a:t>
                    </a:r>
                    <a:endParaRPr lang="en-US" sz="1000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2700972" y="3744553"/>
                    <a:ext cx="1148451" cy="271342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000" b="1" dirty="0" smtClean="0">
                        <a:solidFill>
                          <a:srgbClr val="FFFFFF"/>
                        </a:solidFill>
                      </a:rPr>
                      <a:t>MPU</a:t>
                    </a:r>
                    <a:endParaRPr lang="en-US" sz="10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5" name="Group 24"/>
            <p:cNvGrpSpPr/>
            <p:nvPr/>
          </p:nvGrpSpPr>
          <p:grpSpPr>
            <a:xfrm>
              <a:off x="7801602" y="1811640"/>
              <a:ext cx="1343669" cy="1055454"/>
              <a:chOff x="8829031" y="1439719"/>
              <a:chExt cx="1343669" cy="1055454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8829031" y="1439719"/>
                <a:ext cx="1343669" cy="10554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System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8909653" y="1769146"/>
                <a:ext cx="1189006" cy="221579"/>
                <a:chOff x="8909653" y="1807246"/>
                <a:chExt cx="1189006" cy="221579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890965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DMA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953830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Timers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8909653" y="2131096"/>
                <a:ext cx="1189006" cy="221579"/>
                <a:chOff x="8909653" y="1807246"/>
                <a:chExt cx="1189006" cy="221579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890965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LDO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953830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DMU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6" name="Group 25"/>
            <p:cNvGrpSpPr/>
            <p:nvPr/>
          </p:nvGrpSpPr>
          <p:grpSpPr>
            <a:xfrm>
              <a:off x="9288146" y="1811640"/>
              <a:ext cx="847725" cy="1055454"/>
              <a:chOff x="9324975" y="1439719"/>
              <a:chExt cx="847725" cy="1055454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324975" y="1439719"/>
                <a:ext cx="847725" cy="10554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System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481153" y="1769146"/>
                <a:ext cx="560356" cy="221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000" b="1" dirty="0" smtClean="0">
                    <a:solidFill>
                      <a:schemeClr val="tx1"/>
                    </a:solidFill>
                  </a:rPr>
                  <a:t>JTAG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9481153" y="2131096"/>
                <a:ext cx="560356" cy="221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000" b="1" dirty="0" smtClean="0">
                    <a:solidFill>
                      <a:schemeClr val="tx1"/>
                    </a:solidFill>
                  </a:rPr>
                  <a:t>Trace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5716272" y="5457115"/>
              <a:ext cx="1200150" cy="4846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(Q)SPI NOR</a:t>
              </a:r>
              <a:br>
                <a:rPr lang="en-US" sz="1100" b="1" dirty="0" smtClean="0">
                  <a:solidFill>
                    <a:schemeClr val="tx1"/>
                  </a:solidFill>
                </a:rPr>
              </a:br>
              <a:r>
                <a:rPr lang="en-US" sz="1100" b="1" dirty="0" smtClean="0">
                  <a:solidFill>
                    <a:schemeClr val="tx1"/>
                  </a:solidFill>
                </a:rPr>
                <a:t>Flash Ctrl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87872" y="5457115"/>
              <a:ext cx="1200150" cy="4846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512KB Scratch</a:t>
              </a:r>
              <a:br>
                <a:rPr lang="en-US" sz="1100" b="1" dirty="0" smtClean="0">
                  <a:solidFill>
                    <a:schemeClr val="tx1"/>
                  </a:solidFill>
                </a:rPr>
              </a:br>
              <a:r>
                <a:rPr lang="en-US" sz="1100" b="1" dirty="0" smtClean="0">
                  <a:solidFill>
                    <a:schemeClr val="tx1"/>
                  </a:solidFill>
                </a:rPr>
                <a:t>SRAM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6200000">
              <a:off x="10333290" y="3156510"/>
              <a:ext cx="2334995" cy="2261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vert="vert"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MUX</a:t>
              </a:r>
              <a:b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</a:b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I/O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269221" y="4759071"/>
              <a:ext cx="1428104" cy="1184975"/>
              <a:chOff x="3562994" y="4741892"/>
              <a:chExt cx="1428104" cy="1184975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562994" y="4741892"/>
                <a:ext cx="1428104" cy="11849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Card Readers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3858270" y="4926222"/>
                <a:ext cx="841840" cy="986329"/>
                <a:chOff x="3858270" y="4926222"/>
                <a:chExt cx="841840" cy="986329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858270" y="5266375"/>
                  <a:ext cx="838200" cy="283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prstDash val="dash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NFC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3858270" y="4926222"/>
                  <a:ext cx="838200" cy="2857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Smart Card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3861911" y="5629087"/>
                  <a:ext cx="838199" cy="283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MSR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9" name="TextBox 8"/>
          <p:cNvSpPr txBox="1"/>
          <p:nvPr/>
        </p:nvSpPr>
        <p:spPr>
          <a:xfrm>
            <a:off x="220035" y="1938187"/>
            <a:ext cx="1552156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Tamper mesh</a:t>
            </a:r>
          </a:p>
        </p:txBody>
      </p:sp>
    </p:spTree>
    <p:extLst>
      <p:ext uri="{BB962C8B-B14F-4D97-AF65-F5344CB8AC3E}">
        <p14:creationId xmlns:p14="http://schemas.microsoft.com/office/powerpoint/2010/main" val="3087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6110" y="6002135"/>
            <a:ext cx="9716465" cy="332399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Tamper detection / protection critical for unattended payment machines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Chip Parking Payment Station with integrated networking</a:t>
            </a:r>
            <a:endParaRPr lang="en-US" dirty="0"/>
          </a:p>
        </p:txBody>
      </p:sp>
      <p:pic>
        <p:nvPicPr>
          <p:cNvPr id="14338" name="Picture 2" descr="Image result for parking pay st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020" y="1086295"/>
            <a:ext cx="180975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17980" y="1406803"/>
            <a:ext cx="843180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Display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05944" y="2627599"/>
            <a:ext cx="870431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Keypad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43091" y="3595888"/>
            <a:ext cx="1125309" cy="63094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Magstripe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Reader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9032" y="4479203"/>
            <a:ext cx="755015" cy="63094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Ticket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Printer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035" y="1938187"/>
            <a:ext cx="1552156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Tamper mesh</a:t>
            </a:r>
          </a:p>
        </p:txBody>
      </p: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2018433" y="1431940"/>
            <a:ext cx="4247143" cy="3701767"/>
            <a:chOff x="5760720" y="1225296"/>
            <a:chExt cx="5981890" cy="5213757"/>
          </a:xfrm>
        </p:grpSpPr>
        <p:sp>
          <p:nvSpPr>
            <p:cNvPr id="72" name="Rectangle 71"/>
            <p:cNvSpPr/>
            <p:nvPr/>
          </p:nvSpPr>
          <p:spPr>
            <a:xfrm>
              <a:off x="5760720" y="1225296"/>
              <a:ext cx="5981890" cy="5213757"/>
            </a:xfrm>
            <a:prstGeom prst="rect">
              <a:avLst/>
            </a:prstGeom>
            <a:solidFill>
              <a:srgbClr val="C4123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" b="1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514931" y="5615826"/>
              <a:ext cx="836882" cy="7244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Debug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947132" y="3660801"/>
              <a:ext cx="903060" cy="8660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Secure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Memory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Access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Unit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646177" y="5902463"/>
              <a:ext cx="599503" cy="354817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>
                  <a:solidFill>
                    <a:prstClr val="black"/>
                  </a:solidFill>
                </a:rPr>
                <a:t>JTAG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55852" y="4624463"/>
              <a:ext cx="885621" cy="8794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256KB 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Secure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Scratch </a:t>
              </a:r>
              <a:r>
                <a:rPr lang="en-US" sz="900" b="1" dirty="0" smtClean="0">
                  <a:solidFill>
                    <a:prstClr val="black"/>
                  </a:solidFill>
                </a:rPr>
                <a:t/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RAM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8008711" y="4872924"/>
              <a:ext cx="2345589" cy="636292"/>
              <a:chOff x="2645510" y="4741891"/>
              <a:chExt cx="2345589" cy="636292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645510" y="4741891"/>
                <a:ext cx="2345589" cy="63629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System</a:t>
                </a: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714109" y="4992242"/>
                <a:ext cx="2209244" cy="324010"/>
                <a:chOff x="2714109" y="4992242"/>
                <a:chExt cx="2209244" cy="324010"/>
              </a:xfrm>
            </p:grpSpPr>
            <p:sp>
              <p:nvSpPr>
                <p:cNvPr id="134" name="Rectangle 133"/>
                <p:cNvSpPr/>
                <p:nvPr/>
              </p:nvSpPr>
              <p:spPr>
                <a:xfrm>
                  <a:off x="2714109" y="4992242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Cortex</a:t>
                  </a:r>
                </a:p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M0</a:t>
                  </a:r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3286560" y="4992242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DMU</a:t>
                  </a: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4431462" y="4992242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LDO’s</a:t>
                  </a: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859011" y="4996941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PMU</a:t>
                  </a:r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>
              <a:off x="5927328" y="1448785"/>
              <a:ext cx="1929384" cy="2114448"/>
              <a:chOff x="564127" y="1317752"/>
              <a:chExt cx="1929384" cy="2114448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564127" y="1317752"/>
                <a:ext cx="1929384" cy="21144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Security </a:t>
                </a: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716925" y="1597030"/>
                <a:ext cx="1623788" cy="1761341"/>
                <a:chOff x="681581" y="1597030"/>
                <a:chExt cx="1623788" cy="1761341"/>
              </a:xfrm>
            </p:grpSpPr>
            <p:grpSp>
              <p:nvGrpSpPr>
                <p:cNvPr id="120" name="Group 119"/>
                <p:cNvGrpSpPr/>
                <p:nvPr/>
              </p:nvGrpSpPr>
              <p:grpSpPr>
                <a:xfrm>
                  <a:off x="681581" y="1597030"/>
                  <a:ext cx="1623788" cy="837127"/>
                  <a:chOff x="681581" y="1597030"/>
                  <a:chExt cx="1623788" cy="837127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681581" y="1597030"/>
                    <a:ext cx="1623788" cy="837127"/>
                  </a:xfrm>
                  <a:prstGeom prst="rect">
                    <a:avLst/>
                  </a:prstGeom>
                  <a:solidFill>
                    <a:schemeClr val="accent5">
                      <a:alpha val="50000"/>
                    </a:schemeClr>
                  </a:solidFill>
                  <a:ln w="19050" cap="rnd">
                    <a:solidFill>
                      <a:srgbClr val="C4123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ctr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endParaRPr lang="en-US" sz="900" b="1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127" name="Group 126"/>
                  <p:cNvGrpSpPr/>
                  <p:nvPr/>
                </p:nvGrpSpPr>
                <p:grpSpPr>
                  <a:xfrm>
                    <a:off x="783341" y="1827057"/>
                    <a:ext cx="1420268" cy="567878"/>
                    <a:chOff x="783341" y="1827057"/>
                    <a:chExt cx="1420268" cy="567878"/>
                  </a:xfrm>
                </p:grpSpPr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783341" y="1827057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/>
                      <a:r>
                        <a:rPr lang="en-US" sz="600" b="1" dirty="0">
                          <a:solidFill>
                            <a:prstClr val="black"/>
                          </a:solidFill>
                        </a:rPr>
                        <a:t>RTC with Alarm</a:t>
                      </a:r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783341" y="2028207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/>
                      <a:r>
                        <a:rPr lang="en-US" sz="600" b="1" dirty="0">
                          <a:solidFill>
                            <a:prstClr val="black"/>
                          </a:solidFill>
                        </a:rPr>
                        <a:t>Tamper Detect/Sensors</a:t>
                      </a:r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783341" y="2224187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/>
                      <a:r>
                        <a:rPr lang="en-US" sz="600" b="1" dirty="0">
                          <a:solidFill>
                            <a:prstClr val="black"/>
                          </a:solidFill>
                        </a:rPr>
                        <a:t>BBRAM 1280b</a:t>
                      </a:r>
                    </a:p>
                  </p:txBody>
                </p:sp>
              </p:grp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1081503" y="1652819"/>
                    <a:ext cx="823945" cy="13654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lnSpc>
                        <a:spcPct val="90000"/>
                      </a:lnSpc>
                      <a:spcBef>
                        <a:spcPts val="600"/>
                      </a:spcBef>
                      <a:defRPr sz="1000" b="1">
                        <a:latin typeface="+mn-lt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prstClr val="black"/>
                        </a:solidFill>
                      </a:rPr>
                      <a:t>Tamper Mesh</a:t>
                    </a:r>
                  </a:p>
                </p:txBody>
              </p:sp>
            </p:grpSp>
            <p:grpSp>
              <p:nvGrpSpPr>
                <p:cNvPr id="121" name="Group 120"/>
                <p:cNvGrpSpPr/>
                <p:nvPr/>
              </p:nvGrpSpPr>
              <p:grpSpPr>
                <a:xfrm>
                  <a:off x="681581" y="2480525"/>
                  <a:ext cx="1623788" cy="877846"/>
                  <a:chOff x="681581" y="2480525"/>
                  <a:chExt cx="1623788" cy="877846"/>
                </a:xfrm>
              </p:grpSpPr>
              <p:sp>
                <p:nvSpPr>
                  <p:cNvPr id="122" name="Rectangle 121"/>
                  <p:cNvSpPr/>
                  <p:nvPr/>
                </p:nvSpPr>
                <p:spPr>
                  <a:xfrm>
                    <a:off x="681581" y="2480525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Crypto Accelerators</a:t>
                    </a:r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681581" y="2701053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T-RNG</a:t>
                    </a: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681581" y="2924785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OTP -NVM 2Kb</a:t>
                    </a: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81581" y="3147494"/>
                    <a:ext cx="1623788" cy="2108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Secure Protection Logic</a:t>
                    </a:r>
                  </a:p>
                </p:txBody>
              </p:sp>
            </p:grpSp>
          </p:grpSp>
        </p:grpSp>
        <p:sp>
          <p:nvSpPr>
            <p:cNvPr id="79" name="Rectangle 78"/>
            <p:cNvSpPr/>
            <p:nvPr/>
          </p:nvSpPr>
          <p:spPr>
            <a:xfrm>
              <a:off x="10472833" y="2646434"/>
              <a:ext cx="1133477" cy="37011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137160" rIns="91440" bIns="137160" rtlCol="0" anchor="t" anchorCtr="0">
              <a:normAutofit/>
            </a:bodyPr>
            <a:lstStyle/>
            <a:p>
              <a:pPr algn="ctr">
                <a:lnSpc>
                  <a:spcPct val="5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prstClr val="white"/>
                  </a:solidFill>
                </a:rPr>
                <a:t>Standard I/O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570030" y="3071324"/>
              <a:ext cx="955710" cy="38636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cs typeface="Arial" charset="0"/>
                </a:rPr>
                <a:t>USB2.0 (3)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011151" y="1477819"/>
              <a:ext cx="3595159" cy="10554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User Interface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129873" y="1845345"/>
              <a:ext cx="560356" cy="488947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700" b="1" dirty="0">
                  <a:solidFill>
                    <a:prstClr val="black"/>
                  </a:solidFill>
                </a:rPr>
                <a:t>LCD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996162" y="5613670"/>
              <a:ext cx="1440159" cy="7265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Reader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077310" y="5900308"/>
              <a:ext cx="1256276" cy="355872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 smtClean="0">
                  <a:solidFill>
                    <a:prstClr val="black"/>
                  </a:solidFill>
                </a:rPr>
                <a:t>Smart Cardx2</a:t>
              </a:r>
              <a:endParaRPr lang="en-US" sz="600" b="1" dirty="0">
                <a:solidFill>
                  <a:prstClr val="black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8740565" y="1845345"/>
              <a:ext cx="2718278" cy="488946"/>
              <a:chOff x="3377364" y="1714312"/>
              <a:chExt cx="2718278" cy="488946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3377364" y="1714312"/>
                <a:ext cx="648786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Touch</a:t>
                </a:r>
              </a:p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Screen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4681217" y="1714312"/>
                <a:ext cx="655886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Keypad</a:t>
                </a: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5381714" y="1714312"/>
                <a:ext cx="713928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I</a:t>
                </a:r>
                <a:r>
                  <a:rPr lang="en-US" sz="700" b="1" baseline="30000" dirty="0">
                    <a:solidFill>
                      <a:prstClr val="black"/>
                    </a:solidFill>
                  </a:rPr>
                  <a:t>2</a:t>
                </a:r>
                <a:r>
                  <a:rPr lang="en-US" sz="700" b="1" dirty="0">
                    <a:solidFill>
                      <a:prstClr val="black"/>
                    </a:solidFill>
                  </a:rPr>
                  <a:t>S</a:t>
                </a:r>
                <a:r>
                  <a:rPr lang="en-US" sz="700" b="1" dirty="0" smtClean="0">
                    <a:solidFill>
                      <a:prstClr val="black"/>
                    </a:solidFill>
                  </a:rPr>
                  <a:t>/</a:t>
                </a:r>
                <a:br>
                  <a:rPr lang="en-US" sz="700" b="1" dirty="0" smtClean="0">
                    <a:solidFill>
                      <a:prstClr val="black"/>
                    </a:solidFill>
                  </a:rPr>
                </a:br>
                <a:r>
                  <a:rPr lang="en-US" sz="700" b="1" dirty="0" smtClean="0">
                    <a:solidFill>
                      <a:prstClr val="black"/>
                    </a:solidFill>
                  </a:rPr>
                  <a:t>TDM </a:t>
                </a:r>
                <a:r>
                  <a:rPr lang="en-US" sz="700" b="1" dirty="0">
                    <a:solidFill>
                      <a:prstClr val="black"/>
                    </a:solidFill>
                  </a:rPr>
                  <a:t>(3)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074489" y="1714312"/>
                <a:ext cx="560356" cy="4889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Camera</a:t>
                </a: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10570030" y="3530064"/>
              <a:ext cx="955710" cy="2680063"/>
              <a:chOff x="5206829" y="3399031"/>
              <a:chExt cx="955710" cy="2680063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5206829" y="3399031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SDIO (2)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206829" y="3857771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UART (5)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206829" y="4316510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I</a:t>
                </a:r>
                <a:r>
                  <a:rPr lang="en-US" sz="700" b="1" baseline="30000" dirty="0">
                    <a:solidFill>
                      <a:srgbClr val="000000"/>
                    </a:solidFill>
                    <a:cs typeface="Arial" charset="0"/>
                  </a:rPr>
                  <a:t>2</a:t>
                </a: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C (2)</a:t>
                </a: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206829" y="4775250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SPI (6)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206829" y="5233989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GPIO </a:t>
                </a:r>
                <a:r>
                  <a:rPr lang="en-US" sz="700" b="1" dirty="0" smtClean="0">
                    <a:solidFill>
                      <a:srgbClr val="000000"/>
                    </a:solidFill>
                    <a:cs typeface="Arial" charset="0"/>
                  </a:rPr>
                  <a:t>(</a:t>
                </a:r>
                <a:r>
                  <a:rPr lang="en-US" sz="700" b="1" dirty="0">
                    <a:solidFill>
                      <a:srgbClr val="000000"/>
                    </a:solidFill>
                  </a:rPr>
                  <a:t>1</a:t>
                </a:r>
                <a:r>
                  <a:rPr lang="en-US" sz="700" b="1" dirty="0" smtClean="0">
                    <a:solidFill>
                      <a:srgbClr val="000000"/>
                    </a:solidFill>
                  </a:rPr>
                  <a:t>67</a:t>
                </a:r>
                <a:r>
                  <a:rPr lang="en-US" sz="700" b="1" dirty="0" smtClean="0">
                    <a:solidFill>
                      <a:srgbClr val="000000"/>
                    </a:solidFill>
                    <a:cs typeface="Arial" charset="0"/>
                  </a:rPr>
                  <a:t>)</a:t>
                </a:r>
                <a:endParaRPr lang="en-US" sz="700" b="1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5206829" y="5692728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PWM (6)</a:t>
                </a: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920638" y="3660800"/>
              <a:ext cx="936038" cy="1846737"/>
              <a:chOff x="557437" y="3550427"/>
              <a:chExt cx="936038" cy="1846737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557437" y="3550427"/>
                <a:ext cx="936038" cy="184673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Memory</a:t>
                </a:r>
              </a:p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Controllers</a:t>
                </a:r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644998" y="4028739"/>
                <a:ext cx="760917" cy="1295680"/>
                <a:chOff x="644517" y="4028739"/>
                <a:chExt cx="760917" cy="1295680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644517" y="4028739"/>
                  <a:ext cx="760917" cy="359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DDR3 (L) </a:t>
                  </a:r>
                  <a:r>
                    <a:rPr lang="en-US" sz="600" b="1" dirty="0" smtClean="0">
                      <a:solidFill>
                        <a:prstClr val="black"/>
                      </a:solidFill>
                    </a:rPr>
                    <a:t/>
                  </a:r>
                  <a:br>
                    <a:rPr lang="en-US" sz="600" b="1" dirty="0" smtClean="0">
                      <a:solidFill>
                        <a:prstClr val="black"/>
                      </a:solidFill>
                    </a:rPr>
                  </a:br>
                  <a:r>
                    <a:rPr lang="en-US" sz="600" b="1" dirty="0" smtClean="0">
                      <a:solidFill>
                        <a:prstClr val="black"/>
                      </a:solidFill>
                    </a:rPr>
                    <a:t>LPDDR2</a:t>
                  </a:r>
                  <a:endParaRPr lang="en-US" sz="600" b="1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644517" y="4496732"/>
                  <a:ext cx="760917" cy="359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NAND</a:t>
                  </a:r>
                </a:p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SRAM</a:t>
                  </a: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644517" y="4964725"/>
                  <a:ext cx="760917" cy="359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Serial Flash</a:t>
                  </a:r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8007179" y="2646434"/>
              <a:ext cx="2347122" cy="2126827"/>
              <a:chOff x="2643978" y="2515401"/>
              <a:chExt cx="2347122" cy="2126827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2643978" y="2515401"/>
                <a:ext cx="2347122" cy="212682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 smtClean="0">
                    <a:solidFill>
                      <a:prstClr val="black"/>
                    </a:solidFill>
                  </a:rPr>
                  <a:t>CPU Subsystem</a:t>
                </a:r>
                <a:endParaRPr lang="en-US" sz="900" b="1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2899012" y="2927765"/>
                <a:ext cx="1837054" cy="1583430"/>
                <a:chOff x="2834322" y="2927765"/>
                <a:chExt cx="1837054" cy="1583430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2834322" y="2927765"/>
                  <a:ext cx="1837054" cy="1238363"/>
                  <a:chOff x="2834322" y="2927765"/>
                  <a:chExt cx="1837054" cy="1238363"/>
                </a:xfrm>
              </p:grpSpPr>
              <p:sp>
                <p:nvSpPr>
                  <p:cNvPr id="99" name="Rectangle 98"/>
                  <p:cNvSpPr/>
                  <p:nvPr/>
                </p:nvSpPr>
                <p:spPr>
                  <a:xfrm>
                    <a:off x="4068936" y="2937971"/>
                    <a:ext cx="602440" cy="5230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256KB</a:t>
                    </a:r>
                    <a:br>
                      <a:rPr lang="en-US" sz="700" b="1" dirty="0">
                        <a:solidFill>
                          <a:prstClr val="black"/>
                        </a:solidFill>
                      </a:rPr>
                    </a:br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L2</a:t>
                    </a:r>
                    <a:br>
                      <a:rPr lang="en-US" sz="700" b="1" dirty="0">
                        <a:solidFill>
                          <a:prstClr val="black"/>
                        </a:solidFill>
                      </a:rPr>
                    </a:br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cache</a:t>
                    </a:r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34322" y="2927765"/>
                    <a:ext cx="535972" cy="5105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32K </a:t>
                    </a:r>
                  </a:p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(I)</a:t>
                    </a:r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3451629" y="2927765"/>
                    <a:ext cx="535972" cy="5105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32K</a:t>
                    </a:r>
                    <a:br>
                      <a:rPr lang="en-US" sz="700" b="1" dirty="0">
                        <a:solidFill>
                          <a:prstClr val="black"/>
                        </a:solidFill>
                      </a:rPr>
                    </a:br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(D)</a:t>
                    </a:r>
                  </a:p>
                </p:txBody>
              </p: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063312" y="3551324"/>
                    <a:ext cx="594638" cy="6148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Boot</a:t>
                    </a:r>
                  </a:p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ROM</a:t>
                    </a:r>
                  </a:p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256KB</a:t>
                    </a:r>
                  </a:p>
                </p:txBody>
              </p:sp>
            </p:grpSp>
            <p:sp>
              <p:nvSpPr>
                <p:cNvPr id="95" name="Rectangle 94"/>
                <p:cNvSpPr/>
                <p:nvPr/>
              </p:nvSpPr>
              <p:spPr>
                <a:xfrm>
                  <a:off x="4063312" y="4239853"/>
                  <a:ext cx="594638" cy="271342"/>
                </a:xfrm>
                <a:prstGeom prst="rect">
                  <a:avLst/>
                </a:prstGeom>
                <a:solidFill>
                  <a:srgbClr val="78A22F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500" b="1" dirty="0">
                      <a:solidFill>
                        <a:srgbClr val="FFFFFF"/>
                      </a:solidFill>
                    </a:rPr>
                    <a:t>3</a:t>
                  </a:r>
                  <a:r>
                    <a:rPr lang="en-US" sz="500" b="1" dirty="0" smtClean="0">
                      <a:solidFill>
                        <a:srgbClr val="FFFFFF"/>
                      </a:solidFill>
                    </a:rPr>
                    <a:t>D </a:t>
                  </a:r>
                  <a:r>
                    <a:rPr lang="en-US" sz="500" b="1" dirty="0">
                      <a:solidFill>
                        <a:srgbClr val="FFFFFF"/>
                      </a:solidFill>
                    </a:rPr>
                    <a:t>GFX</a:t>
                  </a:r>
                </a:p>
              </p:txBody>
            </p:sp>
            <p:grpSp>
              <p:nvGrpSpPr>
                <p:cNvPr id="96" name="Group 95"/>
                <p:cNvGrpSpPr/>
                <p:nvPr/>
              </p:nvGrpSpPr>
              <p:grpSpPr>
                <a:xfrm>
                  <a:off x="2834322" y="3552191"/>
                  <a:ext cx="1148451" cy="959004"/>
                  <a:chOff x="2834322" y="3552191"/>
                  <a:chExt cx="1148451" cy="959004"/>
                </a:xfrm>
              </p:grpSpPr>
              <p:sp>
                <p:nvSpPr>
                  <p:cNvPr id="97" name="Rectangle 96"/>
                  <p:cNvSpPr/>
                  <p:nvPr/>
                </p:nvSpPr>
                <p:spPr>
                  <a:xfrm>
                    <a:off x="2834322" y="3552191"/>
                    <a:ext cx="1148451" cy="613936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rgbClr val="FFFFFF"/>
                        </a:solidFill>
                      </a:rPr>
                      <a:t>Cortex-A9</a:t>
                    </a:r>
                  </a:p>
                  <a:p>
                    <a:pPr algn="ctr"/>
                    <a:r>
                      <a:rPr lang="en-US" sz="700" b="1" dirty="0">
                        <a:solidFill>
                          <a:srgbClr val="FFFFFF"/>
                        </a:solidFill>
                      </a:rPr>
                      <a:t>Up to 1.25GHz</a:t>
                    </a:r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2834322" y="4239853"/>
                    <a:ext cx="1148451" cy="271342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rgbClr val="FFFFFF"/>
                        </a:solidFill>
                      </a:rPr>
                      <a:t>Neon</a:t>
                    </a:r>
                  </a:p>
                </p:txBody>
              </p:sp>
            </p:grpSp>
          </p:grpSp>
        </p:grpSp>
        <p:sp>
          <p:nvSpPr>
            <p:cNvPr id="89" name="Rectangle 88"/>
            <p:cNvSpPr/>
            <p:nvPr/>
          </p:nvSpPr>
          <p:spPr>
            <a:xfrm>
              <a:off x="5919461" y="5615745"/>
              <a:ext cx="1922012" cy="7318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Ethernet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017565" y="5860249"/>
              <a:ext cx="1722847" cy="219710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 smtClean="0">
                  <a:solidFill>
                    <a:prstClr val="black"/>
                  </a:solidFill>
                </a:rPr>
                <a:t>10/100/1000 MAC</a:t>
              </a:r>
              <a:endParaRPr lang="en-US" sz="600" b="1" dirty="0">
                <a:solidFill>
                  <a:prstClr val="black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025041" y="6095778"/>
              <a:ext cx="1712299" cy="201522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 smtClean="0">
                  <a:solidFill>
                    <a:prstClr val="black"/>
                  </a:solidFill>
                </a:rPr>
                <a:t>10/100/1000 PHY</a:t>
              </a:r>
              <a:endParaRPr lang="en-US" sz="6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138" name="Picture 4" descr="http://p.globalsources.com/IMAGES/PDT/B1059361613/RJ45-Conne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2" y="4130299"/>
            <a:ext cx="4460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9" name="Elbow Connector 138"/>
          <p:cNvCxnSpPr/>
          <p:nvPr/>
        </p:nvCxnSpPr>
        <p:spPr>
          <a:xfrm flipH="1" flipV="1">
            <a:off x="1637502" y="4706374"/>
            <a:ext cx="304121" cy="328892"/>
          </a:xfrm>
          <a:prstGeom prst="bentConnector3">
            <a:avLst>
              <a:gd name="adj1" fmla="val 100201"/>
            </a:avLst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492104" y="4529196"/>
            <a:ext cx="312586" cy="14542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050" b="1" dirty="0">
                <a:solidFill>
                  <a:prstClr val="black"/>
                </a:solidFill>
              </a:rPr>
              <a:t>GigE</a:t>
            </a:r>
          </a:p>
        </p:txBody>
      </p:sp>
      <p:sp>
        <p:nvSpPr>
          <p:cNvPr id="141" name="Text Box 91"/>
          <p:cNvSpPr txBox="1">
            <a:spLocks noChangeArrowheads="1"/>
          </p:cNvSpPr>
          <p:nvPr/>
        </p:nvSpPr>
        <p:spPr bwMode="gray">
          <a:xfrm>
            <a:off x="6995240" y="3176495"/>
            <a:ext cx="755651" cy="31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 dirty="0">
                <a:solidFill>
                  <a:prstClr val="white"/>
                </a:solidFill>
                <a:ea typeface="MS PGothic" pitchFamily="34" charset="-128"/>
              </a:rPr>
              <a:t>BCM4336</a:t>
            </a:r>
          </a:p>
          <a:p>
            <a:pPr algn="ctr">
              <a:lnSpc>
                <a:spcPct val="95000"/>
              </a:lnSpc>
            </a:pPr>
            <a:r>
              <a:rPr lang="en-US" sz="900" b="1" dirty="0">
                <a:solidFill>
                  <a:prstClr val="white"/>
                </a:solidFill>
                <a:ea typeface="MS PGothic" pitchFamily="34" charset="-128"/>
              </a:rPr>
              <a:t>802.11n</a:t>
            </a:r>
          </a:p>
        </p:txBody>
      </p:sp>
      <p:sp>
        <p:nvSpPr>
          <p:cNvPr id="142" name="Line 235"/>
          <p:cNvSpPr>
            <a:spLocks noChangeShapeType="1"/>
          </p:cNvSpPr>
          <p:nvPr/>
        </p:nvSpPr>
        <p:spPr bwMode="auto">
          <a:xfrm>
            <a:off x="6288025" y="3399538"/>
            <a:ext cx="482600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sp>
        <p:nvSpPr>
          <p:cNvPr id="152" name="Rectangle 285"/>
          <p:cNvSpPr>
            <a:spLocks noChangeArrowheads="1"/>
          </p:cNvSpPr>
          <p:nvPr/>
        </p:nvSpPr>
        <p:spPr bwMode="auto">
          <a:xfrm>
            <a:off x="6800894" y="3043439"/>
            <a:ext cx="621595" cy="56979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36576" anchor="ctr" anchorCtr="1"/>
          <a:lstStyle/>
          <a:p>
            <a:pPr algn="ctr">
              <a:defRPr/>
            </a:pPr>
            <a:r>
              <a:rPr lang="en-GB" sz="900" b="1" dirty="0" smtClean="0">
                <a:solidFill>
                  <a:prstClr val="white"/>
                </a:solidFill>
              </a:rPr>
              <a:t>WIFI / </a:t>
            </a:r>
          </a:p>
          <a:p>
            <a:pPr algn="ctr">
              <a:defRPr/>
            </a:pPr>
            <a:r>
              <a:rPr lang="en-GB" sz="900" b="1" dirty="0" smtClean="0">
                <a:solidFill>
                  <a:prstClr val="white"/>
                </a:solidFill>
              </a:rPr>
              <a:t>BT</a:t>
            </a:r>
            <a:endParaRPr lang="en-GB" sz="900" b="1" dirty="0">
              <a:solidFill>
                <a:prstClr val="white"/>
              </a:solidFill>
            </a:endParaRPr>
          </a:p>
        </p:txBody>
      </p:sp>
      <p:grpSp>
        <p:nvGrpSpPr>
          <p:cNvPr id="14336" name="Group 14335"/>
          <p:cNvGrpSpPr/>
          <p:nvPr/>
        </p:nvGrpSpPr>
        <p:grpSpPr>
          <a:xfrm>
            <a:off x="6945915" y="2522052"/>
            <a:ext cx="236405" cy="522898"/>
            <a:chOff x="6945915" y="2073454"/>
            <a:chExt cx="236405" cy="522898"/>
          </a:xfrm>
        </p:grpSpPr>
        <p:cxnSp>
          <p:nvCxnSpPr>
            <p:cNvPr id="153" name="Elbow Connector 152"/>
            <p:cNvCxnSpPr/>
            <p:nvPr/>
          </p:nvCxnSpPr>
          <p:spPr>
            <a:xfrm rot="5400000" flipH="1" flipV="1">
              <a:off x="6915578" y="2455803"/>
              <a:ext cx="281096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5" name="Picture 4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45915" y="2073454"/>
              <a:ext cx="225425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" name="Rectangle 155"/>
            <p:cNvSpPr/>
            <p:nvPr/>
          </p:nvSpPr>
          <p:spPr>
            <a:xfrm flipH="1">
              <a:off x="6950374" y="2230470"/>
              <a:ext cx="231946" cy="1025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b="1" dirty="0" err="1" smtClean="0">
                <a:solidFill>
                  <a:prstClr val="white"/>
                </a:solidFill>
              </a:endParaRPr>
            </a:p>
          </p:txBody>
        </p:sp>
      </p:grpSp>
      <p:sp>
        <p:nvSpPr>
          <p:cNvPr id="14337" name="TextBox 14336"/>
          <p:cNvSpPr txBox="1"/>
          <p:nvPr/>
        </p:nvSpPr>
        <p:spPr>
          <a:xfrm>
            <a:off x="6890412" y="3697835"/>
            <a:ext cx="511358" cy="3677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50" dirty="0"/>
              <a:t>o</a:t>
            </a:r>
            <a:r>
              <a:rPr lang="en-US" sz="1050" dirty="0" smtClean="0"/>
              <a:t>ptional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50" dirty="0" smtClean="0"/>
              <a:t>wireless</a:t>
            </a:r>
          </a:p>
        </p:txBody>
      </p:sp>
    </p:spTree>
    <p:extLst>
      <p:ext uri="{BB962C8B-B14F-4D97-AF65-F5344CB8AC3E}">
        <p14:creationId xmlns:p14="http://schemas.microsoft.com/office/powerpoint/2010/main" val="272602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94" descr="https://encrypted-tbn3.gstatic.com/images?q=tbn:ANd9GcSF3ejkHF4XIyCKHXRZ2ybH_OhrahCfJXfeFcO261S7SWZeCCj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65" y="1819768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ontent Placeholder 5"/>
          <p:cNvSpPr>
            <a:spLocks noGrp="1"/>
          </p:cNvSpPr>
          <p:nvPr>
            <p:ph sz="quarter" idx="10"/>
          </p:nvPr>
        </p:nvSpPr>
        <p:spPr>
          <a:xfrm>
            <a:off x="7824225" y="1601656"/>
            <a:ext cx="4070930" cy="212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SzPct val="100000"/>
              <a:buNone/>
            </a:pPr>
            <a:r>
              <a:rPr lang="en-US" sz="6000" b="1" dirty="0" smtClean="0">
                <a:cs typeface="Arial" charset="0"/>
              </a:rPr>
              <a:t>2</a:t>
            </a:r>
          </a:p>
          <a:p>
            <a:pPr>
              <a:buSzPct val="100000"/>
            </a:pPr>
            <a:r>
              <a:rPr lang="en-US" sz="1800" b="1" dirty="0" smtClean="0">
                <a:cs typeface="Arial" charset="0"/>
              </a:rPr>
              <a:t>Second Factor Authentication </a:t>
            </a:r>
          </a:p>
          <a:p>
            <a:pPr lvl="1">
              <a:buSzPct val="100000"/>
            </a:pPr>
            <a:r>
              <a:rPr lang="en-US" sz="1400" b="1" dirty="0" smtClean="0">
                <a:cs typeface="Arial" charset="0"/>
              </a:rPr>
              <a:t>biometric input such as fingerprint reader </a:t>
            </a:r>
          </a:p>
          <a:p>
            <a:pPr lvl="1">
              <a:buSzPct val="100000"/>
            </a:pPr>
            <a:r>
              <a:rPr lang="en-US" sz="1400" b="1" dirty="0" smtClean="0">
                <a:cs typeface="Arial" charset="0"/>
              </a:rPr>
              <a:t>PIN input using Keypad/display. </a:t>
            </a:r>
            <a:endParaRPr lang="en-US" sz="1400" b="1" dirty="0">
              <a:cs typeface="Arial" charset="0"/>
            </a:endParaRPr>
          </a:p>
          <a:p>
            <a:pPr>
              <a:buSzPct val="100000"/>
            </a:pPr>
            <a:endParaRPr lang="en-US" sz="1800" b="1" dirty="0"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49467"/>
            <a:ext cx="10617200" cy="366254"/>
          </a:xfrm>
        </p:spPr>
        <p:txBody>
          <a:bodyPr/>
          <a:lstStyle/>
          <a:p>
            <a:r>
              <a:rPr lang="en-US" dirty="0">
                <a:cs typeface="Arial" charset="0"/>
              </a:rPr>
              <a:t>Lynx </a:t>
            </a:r>
            <a:r>
              <a:rPr lang="en-US" dirty="0" smtClean="0">
                <a:cs typeface="Arial" charset="0"/>
              </a:rPr>
              <a:t>Secure Entry Solution with Two Factor Authentication</a:t>
            </a:r>
            <a:endParaRPr lang="en-US" dirty="0"/>
          </a:p>
        </p:txBody>
      </p:sp>
      <p:pic>
        <p:nvPicPr>
          <p:cNvPr id="85" name="Picture 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26585">
            <a:off x="6711316" y="5087568"/>
            <a:ext cx="869307" cy="86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6532676" y="2583489"/>
            <a:ext cx="1197804" cy="287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100" b="1" dirty="0"/>
              <a:t>Single Line Display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290026" y="1263932"/>
            <a:ext cx="5762162" cy="4555366"/>
            <a:chOff x="5535536" y="1617196"/>
            <a:chExt cx="6327775" cy="4575428"/>
          </a:xfrm>
        </p:grpSpPr>
        <p:sp>
          <p:nvSpPr>
            <p:cNvPr id="89" name="Rectangle 88"/>
            <p:cNvSpPr/>
            <p:nvPr/>
          </p:nvSpPr>
          <p:spPr>
            <a:xfrm>
              <a:off x="5535536" y="1617196"/>
              <a:ext cx="6327775" cy="4575428"/>
            </a:xfrm>
            <a:prstGeom prst="rect">
              <a:avLst/>
            </a:prstGeom>
            <a:solidFill>
              <a:srgbClr val="C4123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85000"/>
                </a:lnSpc>
              </a:pP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716271" y="4761790"/>
              <a:ext cx="2571750" cy="486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Secure Memory Access Unit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8437246" y="4759071"/>
              <a:ext cx="1704330" cy="1184975"/>
              <a:chOff x="3286769" y="4741892"/>
              <a:chExt cx="1704330" cy="1184975"/>
            </a:xfrm>
          </p:grpSpPr>
          <p:sp>
            <p:nvSpPr>
              <p:cNvPr id="208" name="Rectangle 207"/>
              <p:cNvSpPr/>
              <p:nvPr/>
            </p:nvSpPr>
            <p:spPr>
              <a:xfrm>
                <a:off x="3286769" y="4741892"/>
                <a:ext cx="1704330" cy="11849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Data Acquisition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9" name="Group 208"/>
              <p:cNvGrpSpPr/>
              <p:nvPr/>
            </p:nvGrpSpPr>
            <p:grpSpPr>
              <a:xfrm>
                <a:off x="3370315" y="5075967"/>
                <a:ext cx="1568450" cy="685800"/>
                <a:chOff x="3370315" y="5075967"/>
                <a:chExt cx="1568450" cy="685800"/>
              </a:xfrm>
            </p:grpSpPr>
            <p:sp>
              <p:nvSpPr>
                <p:cNvPr id="210" name="Rectangle 209"/>
                <p:cNvSpPr/>
                <p:nvPr/>
              </p:nvSpPr>
              <p:spPr>
                <a:xfrm>
                  <a:off x="4100565" y="5476016"/>
                  <a:ext cx="838200" cy="283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Tone</a:t>
                  </a:r>
                  <a:br>
                    <a:rPr lang="en-US" sz="900" b="1" dirty="0" smtClean="0">
                      <a:solidFill>
                        <a:schemeClr val="tx1"/>
                      </a:solidFill>
                    </a:rPr>
                  </a:b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Encoder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4100565" y="5075967"/>
                  <a:ext cx="838200" cy="2857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Baud Rate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370315" y="5075967"/>
                  <a:ext cx="663574" cy="685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ADCs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2" name="Group 91"/>
            <p:cNvGrpSpPr/>
            <p:nvPr/>
          </p:nvGrpSpPr>
          <p:grpSpPr>
            <a:xfrm>
              <a:off x="5717779" y="1782606"/>
              <a:ext cx="1929384" cy="2818415"/>
              <a:chOff x="564127" y="1317752"/>
              <a:chExt cx="1929384" cy="2818415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564127" y="1317752"/>
                <a:ext cx="1929384" cy="281841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Security</a:t>
                </a:r>
                <a:r>
                  <a:rPr lang="en-US" sz="11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grpSp>
            <p:nvGrpSpPr>
              <p:cNvPr id="189" name="Group 188"/>
              <p:cNvGrpSpPr/>
              <p:nvPr/>
            </p:nvGrpSpPr>
            <p:grpSpPr>
              <a:xfrm>
                <a:off x="716925" y="1839493"/>
                <a:ext cx="1623788" cy="2179890"/>
                <a:chOff x="681581" y="1839493"/>
                <a:chExt cx="1623788" cy="2179890"/>
              </a:xfrm>
            </p:grpSpPr>
            <p:grpSp>
              <p:nvGrpSpPr>
                <p:cNvPr id="191" name="Group 190"/>
                <p:cNvGrpSpPr/>
                <p:nvPr/>
              </p:nvGrpSpPr>
              <p:grpSpPr>
                <a:xfrm>
                  <a:off x="681581" y="1839493"/>
                  <a:ext cx="1623788" cy="968340"/>
                  <a:chOff x="681581" y="1839493"/>
                  <a:chExt cx="1623788" cy="968340"/>
                </a:xfrm>
              </p:grpSpPr>
              <p:sp>
                <p:nvSpPr>
                  <p:cNvPr id="199" name="Rectangle 198"/>
                  <p:cNvSpPr/>
                  <p:nvPr/>
                </p:nvSpPr>
                <p:spPr>
                  <a:xfrm>
                    <a:off x="681581" y="1839493"/>
                    <a:ext cx="1623788" cy="968340"/>
                  </a:xfrm>
                  <a:prstGeom prst="rect">
                    <a:avLst/>
                  </a:prstGeom>
                  <a:solidFill>
                    <a:schemeClr val="accent5">
                      <a:alpha val="50000"/>
                    </a:schemeClr>
                  </a:solidFill>
                  <a:ln w="19050" cap="rnd">
                    <a:solidFill>
                      <a:srgbClr val="C4123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ctr">
                    <a:no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endParaRPr lang="en-US" sz="1100" b="1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01" name="Group 200"/>
                  <p:cNvGrpSpPr/>
                  <p:nvPr/>
                </p:nvGrpSpPr>
                <p:grpSpPr>
                  <a:xfrm>
                    <a:off x="783341" y="2146713"/>
                    <a:ext cx="1420268" cy="570061"/>
                    <a:chOff x="783341" y="2146713"/>
                    <a:chExt cx="1420268" cy="570061"/>
                  </a:xfrm>
                </p:grpSpPr>
                <p:sp>
                  <p:nvSpPr>
                    <p:cNvPr id="205" name="Rectangle 204"/>
                    <p:cNvSpPr/>
                    <p:nvPr/>
                  </p:nvSpPr>
                  <p:spPr>
                    <a:xfrm>
                      <a:off x="783341" y="2146713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RTC with Alarm</a:t>
                      </a:r>
                    </a:p>
                  </p:txBody>
                </p:sp>
                <p:sp>
                  <p:nvSpPr>
                    <p:cNvPr id="206" name="Rectangle 205"/>
                    <p:cNvSpPr/>
                    <p:nvPr/>
                  </p:nvSpPr>
                  <p:spPr>
                    <a:xfrm>
                      <a:off x="783341" y="2346370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Tamper Detect/Sensors</a:t>
                      </a:r>
                    </a:p>
                  </p:txBody>
                </p:sp>
                <p:sp>
                  <p:nvSpPr>
                    <p:cNvPr id="207" name="Rectangle 206"/>
                    <p:cNvSpPr/>
                    <p:nvPr/>
                  </p:nvSpPr>
                  <p:spPr>
                    <a:xfrm>
                      <a:off x="783341" y="2546026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>
                        <a:lnSpc>
                          <a:spcPct val="85000"/>
                        </a:lnSpc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BBRAM 1280b</a:t>
                      </a:r>
                    </a:p>
                  </p:txBody>
                </p:sp>
              </p:grpSp>
              <p:sp>
                <p:nvSpPr>
                  <p:cNvPr id="204" name="TextBox 203"/>
                  <p:cNvSpPr txBox="1"/>
                  <p:nvPr/>
                </p:nvSpPr>
                <p:spPr>
                  <a:xfrm>
                    <a:off x="971459" y="1976669"/>
                    <a:ext cx="1122106" cy="1313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lnSpc>
                        <a:spcPct val="90000"/>
                      </a:lnSpc>
                      <a:spcBef>
                        <a:spcPts val="600"/>
                      </a:spcBef>
                      <a:defRPr sz="1000" b="1">
                        <a:latin typeface="+mn-lt"/>
                      </a:defRPr>
                    </a:lvl1pPr>
                  </a:lstStyle>
                  <a:p>
                    <a:pPr>
                      <a:lnSpc>
                        <a:spcPct val="85000"/>
                      </a:lnSpc>
                    </a:pPr>
                    <a:r>
                      <a:rPr lang="en-US" dirty="0"/>
                      <a:t>Tamper Mesh</a:t>
                    </a:r>
                  </a:p>
                </p:txBody>
              </p:sp>
            </p:grpSp>
            <p:grpSp>
              <p:nvGrpSpPr>
                <p:cNvPr id="192" name="Group 191"/>
                <p:cNvGrpSpPr/>
                <p:nvPr/>
              </p:nvGrpSpPr>
              <p:grpSpPr>
                <a:xfrm>
                  <a:off x="681581" y="3077573"/>
                  <a:ext cx="1623788" cy="941810"/>
                  <a:chOff x="681581" y="3077573"/>
                  <a:chExt cx="1623788" cy="941810"/>
                </a:xfrm>
              </p:grpSpPr>
              <p:sp>
                <p:nvSpPr>
                  <p:cNvPr id="194" name="Rectangle 193"/>
                  <p:cNvSpPr/>
                  <p:nvPr/>
                </p:nvSpPr>
                <p:spPr>
                  <a:xfrm>
                    <a:off x="681581" y="3077573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 smtClean="0">
                        <a:solidFill>
                          <a:schemeClr val="tx1"/>
                        </a:solidFill>
                      </a:rPr>
                      <a:t>Crypto/PKA</a:t>
                    </a:r>
                    <a:endParaRPr lang="en-US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681581" y="3321217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T-RNG</a:t>
                    </a:r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681581" y="3564861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OTP -NVM 2Kb</a:t>
                    </a:r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681581" y="3808505"/>
                    <a:ext cx="1623788" cy="21087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>
                      <a:lnSpc>
                        <a:spcPct val="85000"/>
                      </a:lnSpc>
                    </a:pPr>
                    <a:r>
                      <a:rPr lang="en-US" sz="900" b="1" dirty="0">
                        <a:solidFill>
                          <a:schemeClr val="tx1"/>
                        </a:solidFill>
                      </a:rPr>
                      <a:t>Secure Protection Logic</a:t>
                    </a:r>
                  </a:p>
                </p:txBody>
              </p:sp>
            </p:grpSp>
          </p:grpSp>
        </p:grpSp>
        <p:sp>
          <p:nvSpPr>
            <p:cNvPr id="93" name="Rectangle 92"/>
            <p:cNvSpPr/>
            <p:nvPr/>
          </p:nvSpPr>
          <p:spPr>
            <a:xfrm>
              <a:off x="10263284" y="1789630"/>
              <a:ext cx="1429967" cy="280186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137160" rIns="91440" bIns="137160" rtlCol="0" anchor="t" anchorCtr="0">
              <a:normAutofit/>
            </a:bodyPr>
            <a:lstStyle/>
            <a:p>
              <a:pPr algn="ctr">
                <a:lnSpc>
                  <a:spcPct val="85000"/>
                </a:lnSpc>
                <a:spcAft>
                  <a:spcPts val="600"/>
                </a:spcAft>
              </a:pPr>
              <a:r>
                <a:rPr lang="en-US" sz="1200" b="1" dirty="0">
                  <a:solidFill>
                    <a:schemeClr val="bg1"/>
                  </a:solidFill>
                </a:rPr>
                <a:t>Standard I/O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360481" y="2103446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UART (4)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360481" y="2404927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SPI (5)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0360481" y="2706408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err="1" smtClean="0">
                  <a:solidFill>
                    <a:srgbClr val="000000"/>
                  </a:solidFill>
                </a:rPr>
                <a:t>SMBus</a:t>
              </a:r>
              <a:r>
                <a:rPr lang="en-US" sz="900" b="1" dirty="0" smtClean="0">
                  <a:solidFill>
                    <a:srgbClr val="000000"/>
                  </a:solidFill>
                </a:rPr>
                <a:t> (I2C)</a:t>
              </a:r>
              <a:endParaRPr lang="en-US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360481" y="3007889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PWM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0360481" y="3309370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GPIO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0360481" y="3610851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SRAM </a:t>
              </a:r>
              <a:r>
                <a:rPr lang="en-US" sz="900" b="1" dirty="0" err="1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/f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0360481" y="3912332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USB-H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360481" y="4213810"/>
              <a:ext cx="955710" cy="22611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USB-D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797630" y="2980256"/>
              <a:ext cx="2347122" cy="1620765"/>
              <a:chOff x="2643978" y="2515402"/>
              <a:chExt cx="2347122" cy="1620765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2643978" y="2515402"/>
                <a:ext cx="2347122" cy="16207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CPU Subsystem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2765662" y="2840767"/>
                <a:ext cx="2121307" cy="1175128"/>
                <a:chOff x="2700972" y="2840767"/>
                <a:chExt cx="2121307" cy="1175128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3936454" y="2840767"/>
                  <a:ext cx="885825" cy="1175128"/>
                </a:xfrm>
                <a:prstGeom prst="rect">
                  <a:avLst/>
                </a:prstGeom>
                <a:solidFill>
                  <a:srgbClr val="78A22F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rgbClr val="FFFFFF"/>
                      </a:solidFill>
                    </a:rPr>
                    <a:t>Boot ROM</a:t>
                  </a:r>
                  <a:br>
                    <a:rPr lang="en-US" sz="1000" b="1" dirty="0" smtClean="0">
                      <a:solidFill>
                        <a:srgbClr val="FFFFFF"/>
                      </a:solidFill>
                    </a:rPr>
                  </a:br>
                  <a:r>
                    <a:rPr lang="en-US" sz="1000" b="1" dirty="0" smtClean="0">
                      <a:solidFill>
                        <a:srgbClr val="FFFFFF"/>
                      </a:solidFill>
                    </a:rPr>
                    <a:t>128KB</a:t>
                  </a:r>
                  <a:endParaRPr lang="en-US" sz="1000" b="1" dirty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2700972" y="2840767"/>
                  <a:ext cx="1148451" cy="1175128"/>
                  <a:chOff x="2700972" y="2840767"/>
                  <a:chExt cx="1148451" cy="1175128"/>
                </a:xfrm>
              </p:grpSpPr>
              <p:sp>
                <p:nvSpPr>
                  <p:cNvPr id="127" name="Rectangle 126"/>
                  <p:cNvSpPr/>
                  <p:nvPr/>
                </p:nvSpPr>
                <p:spPr>
                  <a:xfrm>
                    <a:off x="2700972" y="2840767"/>
                    <a:ext cx="1148451" cy="696710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000" b="1" dirty="0" smtClean="0">
                        <a:solidFill>
                          <a:srgbClr val="FFFFFF"/>
                        </a:solidFill>
                      </a:rPr>
                      <a:t>Cortex-M3</a:t>
                    </a:r>
                    <a:endParaRPr lang="en-US" sz="1000" b="1" dirty="0">
                      <a:solidFill>
                        <a:srgbClr val="FFFFFF"/>
                      </a:solidFill>
                    </a:endParaRPr>
                  </a:p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000" b="1" dirty="0">
                        <a:solidFill>
                          <a:srgbClr val="FFFFFF"/>
                        </a:solidFill>
                      </a:rPr>
                      <a:t>Up to </a:t>
                    </a:r>
                    <a:r>
                      <a:rPr lang="en-US" sz="1000" b="1" dirty="0" smtClean="0">
                        <a:solidFill>
                          <a:srgbClr val="FFFFFF"/>
                        </a:solidFill>
                      </a:rPr>
                      <a:t>250MHz</a:t>
                    </a:r>
                    <a:endParaRPr lang="en-US" sz="1000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2700972" y="3744553"/>
                    <a:ext cx="1148451" cy="271342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sz="1000" b="1" dirty="0" smtClean="0">
                        <a:solidFill>
                          <a:srgbClr val="FFFFFF"/>
                        </a:solidFill>
                      </a:rPr>
                      <a:t>MPU</a:t>
                    </a:r>
                    <a:endParaRPr lang="en-US" sz="10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03" name="Group 102"/>
            <p:cNvGrpSpPr/>
            <p:nvPr/>
          </p:nvGrpSpPr>
          <p:grpSpPr>
            <a:xfrm>
              <a:off x="7801602" y="1811640"/>
              <a:ext cx="1343669" cy="1055454"/>
              <a:chOff x="8829031" y="1439719"/>
              <a:chExt cx="1343669" cy="1055454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8829031" y="1439719"/>
                <a:ext cx="1343669" cy="10554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System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8909653" y="1769146"/>
                <a:ext cx="1189006" cy="221579"/>
                <a:chOff x="8909653" y="1807246"/>
                <a:chExt cx="1189006" cy="221579"/>
              </a:xfrm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890965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DMA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953830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Timers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8909653" y="2131096"/>
                <a:ext cx="1189006" cy="221579"/>
                <a:chOff x="8909653" y="1807246"/>
                <a:chExt cx="1189006" cy="221579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890965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LDO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9538303" y="1807246"/>
                  <a:ext cx="560356" cy="221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1000" b="1" dirty="0" smtClean="0">
                      <a:solidFill>
                        <a:schemeClr val="tx1"/>
                      </a:solidFill>
                    </a:rPr>
                    <a:t>DMU</a:t>
                  </a:r>
                  <a:endParaRPr lang="en-US" sz="10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4" name="Group 103"/>
            <p:cNvGrpSpPr/>
            <p:nvPr/>
          </p:nvGrpSpPr>
          <p:grpSpPr>
            <a:xfrm>
              <a:off x="9288146" y="1811640"/>
              <a:ext cx="847725" cy="1055454"/>
              <a:chOff x="9324975" y="1439719"/>
              <a:chExt cx="847725" cy="1055454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324975" y="1439719"/>
                <a:ext cx="847725" cy="105545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System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9481153" y="1769146"/>
                <a:ext cx="560356" cy="221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000" b="1" dirty="0" smtClean="0">
                    <a:solidFill>
                      <a:schemeClr val="tx1"/>
                    </a:solidFill>
                  </a:rPr>
                  <a:t>JTAG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9481153" y="2131096"/>
                <a:ext cx="560356" cy="2215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000" b="1" dirty="0" smtClean="0">
                    <a:solidFill>
                      <a:schemeClr val="tx1"/>
                    </a:solidFill>
                  </a:rPr>
                  <a:t>Trace</a:t>
                </a:r>
                <a:endParaRPr 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Rectangle 104"/>
            <p:cNvSpPr/>
            <p:nvPr/>
          </p:nvSpPr>
          <p:spPr>
            <a:xfrm>
              <a:off x="5716272" y="5457115"/>
              <a:ext cx="1200150" cy="4846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(Q)SPI NOR</a:t>
              </a:r>
              <a:br>
                <a:rPr lang="en-US" sz="1100" b="1" dirty="0" smtClean="0">
                  <a:solidFill>
                    <a:schemeClr val="tx1"/>
                  </a:solidFill>
                </a:rPr>
              </a:br>
              <a:r>
                <a:rPr lang="en-US" sz="1100" b="1" dirty="0" smtClean="0">
                  <a:solidFill>
                    <a:schemeClr val="tx1"/>
                  </a:solidFill>
                </a:rPr>
                <a:t>Flash Ctrl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087872" y="5457115"/>
              <a:ext cx="1200150" cy="4846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lnSpc>
                  <a:spcPct val="85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512KB Scratch</a:t>
              </a:r>
              <a:br>
                <a:rPr lang="en-US" sz="1100" b="1" dirty="0" smtClean="0">
                  <a:solidFill>
                    <a:schemeClr val="tx1"/>
                  </a:solidFill>
                </a:rPr>
              </a:br>
              <a:r>
                <a:rPr lang="en-US" sz="1100" b="1" dirty="0" smtClean="0">
                  <a:solidFill>
                    <a:schemeClr val="tx1"/>
                  </a:solidFill>
                </a:rPr>
                <a:t>SRAM</a:t>
              </a:r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 rot="16200000">
              <a:off x="10333290" y="3156510"/>
              <a:ext cx="2334995" cy="226114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vert="vert" wrap="square" lIns="45720" tIns="45720" rIns="45720" bIns="45720" anchor="ctr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MUX</a:t>
              </a:r>
              <a:b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</a:br>
              <a:r>
                <a:rPr lang="en-US" sz="900" b="1" dirty="0" smtClean="0">
                  <a:solidFill>
                    <a:srgbClr val="000000"/>
                  </a:solidFill>
                  <a:latin typeface="Arial" charset="0"/>
                  <a:cs typeface="Arial" charset="0"/>
                </a:rPr>
                <a:t>I/O</a:t>
              </a:r>
              <a:endParaRPr lang="en-US" sz="900" b="1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0269221" y="4759071"/>
              <a:ext cx="1428104" cy="1184975"/>
              <a:chOff x="3562994" y="4741892"/>
              <a:chExt cx="1428104" cy="1184975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3562994" y="4741892"/>
                <a:ext cx="1428104" cy="11849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>
                  <a:lnSpc>
                    <a:spcPct val="85000"/>
                  </a:lnSpc>
                </a:pPr>
                <a:r>
                  <a:rPr lang="en-US" sz="1100" b="1" dirty="0" smtClean="0">
                    <a:solidFill>
                      <a:schemeClr val="tx1"/>
                    </a:solidFill>
                  </a:rPr>
                  <a:t>Card Readers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3858270" y="4926222"/>
                <a:ext cx="841840" cy="986329"/>
                <a:chOff x="3858270" y="4926222"/>
                <a:chExt cx="841840" cy="986329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3858270" y="5266375"/>
                  <a:ext cx="838200" cy="283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prstDash val="dash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NFC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858270" y="4926222"/>
                  <a:ext cx="838200" cy="2857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Smart Card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3861911" y="5629087"/>
                  <a:ext cx="838199" cy="2834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>
                    <a:lnSpc>
                      <a:spcPct val="85000"/>
                    </a:lnSpc>
                  </a:pPr>
                  <a:r>
                    <a:rPr lang="en-US" sz="900" b="1" dirty="0" smtClean="0">
                      <a:solidFill>
                        <a:schemeClr val="tx1"/>
                      </a:solidFill>
                    </a:rPr>
                    <a:t>MSR</a:t>
                  </a: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213" name="Picture 89" descr="http://pcsclite.alioth.debian.org/ccid/img/Identive_CLOUD_2700_F_R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1761">
            <a:off x="6627162" y="4016716"/>
            <a:ext cx="1008832" cy="9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Text Box 12"/>
          <p:cNvSpPr txBox="1">
            <a:spLocks noChangeArrowheads="1"/>
          </p:cNvSpPr>
          <p:nvPr/>
        </p:nvSpPr>
        <p:spPr bwMode="auto">
          <a:xfrm>
            <a:off x="6452323" y="4825478"/>
            <a:ext cx="1358511" cy="380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/>
              <a:t>Contacted SmartCard</a:t>
            </a:r>
            <a:endParaRPr lang="en-US" sz="1100" b="1" dirty="0"/>
          </a:p>
        </p:txBody>
      </p:sp>
      <p:sp>
        <p:nvSpPr>
          <p:cNvPr id="216" name="Text Box 12"/>
          <p:cNvSpPr txBox="1">
            <a:spLocks noChangeArrowheads="1"/>
          </p:cNvSpPr>
          <p:nvPr/>
        </p:nvSpPr>
        <p:spPr bwMode="auto">
          <a:xfrm>
            <a:off x="6466714" y="5805897"/>
            <a:ext cx="1358511" cy="5239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/>
              <a:t>NFC/</a:t>
            </a:r>
            <a:br>
              <a:rPr lang="en-US" sz="1100" b="1" dirty="0" smtClean="0"/>
            </a:br>
            <a:r>
              <a:rPr lang="en-US" sz="1100" b="1" dirty="0" smtClean="0"/>
              <a:t>Contactless SmartCard</a:t>
            </a:r>
            <a:endParaRPr lang="en-US" sz="1100" b="1" dirty="0"/>
          </a:p>
        </p:txBody>
      </p:sp>
      <p:sp>
        <p:nvSpPr>
          <p:cNvPr id="217" name="Line 177"/>
          <p:cNvSpPr>
            <a:spLocks noChangeShapeType="1"/>
          </p:cNvSpPr>
          <p:nvPr/>
        </p:nvSpPr>
        <p:spPr bwMode="auto">
          <a:xfrm>
            <a:off x="6111296" y="2407782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sp>
        <p:nvSpPr>
          <p:cNvPr id="219" name="Line 177"/>
          <p:cNvSpPr>
            <a:spLocks noChangeShapeType="1"/>
          </p:cNvSpPr>
          <p:nvPr/>
        </p:nvSpPr>
        <p:spPr bwMode="auto">
          <a:xfrm>
            <a:off x="6111296" y="4461533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sp>
        <p:nvSpPr>
          <p:cNvPr id="220" name="Line 177"/>
          <p:cNvSpPr>
            <a:spLocks noChangeShapeType="1"/>
          </p:cNvSpPr>
          <p:nvPr/>
        </p:nvSpPr>
        <p:spPr bwMode="auto">
          <a:xfrm>
            <a:off x="6125687" y="5484308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3" y="2968140"/>
            <a:ext cx="495091" cy="49509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25400" h="25400"/>
          </a:sp3d>
        </p:spPr>
      </p:pic>
      <p:sp>
        <p:nvSpPr>
          <p:cNvPr id="82" name="TextBox 81"/>
          <p:cNvSpPr txBox="1"/>
          <p:nvPr/>
        </p:nvSpPr>
        <p:spPr>
          <a:xfrm>
            <a:off x="6128518" y="3593197"/>
            <a:ext cx="2005275" cy="143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100" b="1" dirty="0" smtClean="0"/>
              <a:t>Keypad</a:t>
            </a:r>
            <a:endParaRPr lang="en-US" sz="1100" b="1" dirty="0"/>
          </a:p>
        </p:txBody>
      </p:sp>
      <p:sp>
        <p:nvSpPr>
          <p:cNvPr id="83" name="Line 177"/>
          <p:cNvSpPr>
            <a:spLocks noChangeShapeType="1"/>
          </p:cNvSpPr>
          <p:nvPr/>
        </p:nvSpPr>
        <p:spPr bwMode="auto">
          <a:xfrm>
            <a:off x="6111296" y="3248916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pic>
        <p:nvPicPr>
          <p:cNvPr id="84" name="Picture 4" descr="Image result for biometric input devic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155" y="1385823"/>
            <a:ext cx="501590" cy="4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6215288" y="1902534"/>
            <a:ext cx="1532127" cy="143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100" b="1" dirty="0" smtClean="0">
                <a:solidFill>
                  <a:prstClr val="black"/>
                </a:solidFill>
              </a:rPr>
              <a:t>Biometric Input</a:t>
            </a:r>
            <a:endParaRPr lang="en-US" sz="1100" b="1" dirty="0">
              <a:solidFill>
                <a:prstClr val="black"/>
              </a:solidFill>
            </a:endParaRPr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6096000" y="1566768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sp>
        <p:nvSpPr>
          <p:cNvPr id="132" name="Content Placeholder 5"/>
          <p:cNvSpPr txBox="1">
            <a:spLocks/>
          </p:cNvSpPr>
          <p:nvPr/>
        </p:nvSpPr>
        <p:spPr>
          <a:xfrm>
            <a:off x="7939440" y="4258983"/>
            <a:ext cx="4070930" cy="188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14350" marR="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57250" marR="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143000" marR="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28750" marR="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en-US" sz="6000" b="1" dirty="0" smtClean="0">
                <a:cs typeface="Arial" charset="0"/>
              </a:rPr>
              <a:t>1</a:t>
            </a:r>
          </a:p>
          <a:p>
            <a:pPr>
              <a:buSzPct val="100000"/>
            </a:pPr>
            <a:r>
              <a:rPr lang="en-US" sz="1800" b="1" dirty="0" smtClean="0">
                <a:cs typeface="Arial" charset="0"/>
              </a:rPr>
              <a:t>Primary Authentication w/ Card</a:t>
            </a:r>
          </a:p>
          <a:p>
            <a:pPr lvl="1">
              <a:buSzPct val="100000"/>
            </a:pPr>
            <a:r>
              <a:rPr lang="en-US" sz="1400" b="1" dirty="0" smtClean="0">
                <a:cs typeface="Arial" charset="0"/>
              </a:rPr>
              <a:t>Contact or contactless support integrated</a:t>
            </a:r>
          </a:p>
          <a:p>
            <a:pPr>
              <a:buSzPct val="100000"/>
            </a:pPr>
            <a:endParaRPr lang="en-US" sz="18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43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microphone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25" y="740650"/>
            <a:ext cx="1367180" cy="79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ontent Placeholder 5"/>
          <p:cNvSpPr>
            <a:spLocks noGrp="1"/>
          </p:cNvSpPr>
          <p:nvPr>
            <p:ph sz="quarter" idx="10"/>
          </p:nvPr>
        </p:nvSpPr>
        <p:spPr>
          <a:xfrm>
            <a:off x="6861412" y="1992528"/>
            <a:ext cx="4070930" cy="212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SzPct val="100000"/>
              <a:buNone/>
            </a:pPr>
            <a:r>
              <a:rPr lang="en-US" sz="6000" b="1" dirty="0" smtClean="0">
                <a:cs typeface="Arial" charset="0"/>
              </a:rPr>
              <a:t>2</a:t>
            </a:r>
          </a:p>
          <a:p>
            <a:pPr marL="0" indent="0">
              <a:buSzPct val="100000"/>
              <a:buNone/>
            </a:pPr>
            <a:r>
              <a:rPr lang="en-US" sz="1800" b="1" dirty="0" smtClean="0">
                <a:cs typeface="Arial" charset="0"/>
              </a:rPr>
              <a:t>Second Factor Authentication </a:t>
            </a:r>
          </a:p>
          <a:p>
            <a:pPr lvl="1">
              <a:buSzPct val="100000"/>
            </a:pPr>
            <a:r>
              <a:rPr lang="en-US" sz="1400" b="1" dirty="0" smtClean="0">
                <a:cs typeface="Arial" charset="0"/>
              </a:rPr>
              <a:t>biometric input such as fingerprint reader </a:t>
            </a:r>
          </a:p>
          <a:p>
            <a:pPr lvl="1">
              <a:buSzPct val="100000"/>
            </a:pPr>
            <a:r>
              <a:rPr lang="en-US" sz="1400" b="1" dirty="0" smtClean="0">
                <a:cs typeface="Arial" charset="0"/>
              </a:rPr>
              <a:t>PIN input using Keypad/display. </a:t>
            </a:r>
            <a:endParaRPr lang="en-US" sz="1400" b="1" dirty="0">
              <a:cs typeface="Arial" charset="0"/>
            </a:endParaRPr>
          </a:p>
          <a:p>
            <a:pPr>
              <a:buSzPct val="100000"/>
            </a:pPr>
            <a:endParaRPr lang="en-US" sz="1800" b="1" dirty="0"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49467"/>
            <a:ext cx="10617200" cy="366254"/>
          </a:xfrm>
        </p:spPr>
        <p:txBody>
          <a:bodyPr/>
          <a:lstStyle/>
          <a:p>
            <a:r>
              <a:rPr lang="en-US" dirty="0" smtClean="0">
                <a:cs typeface="Arial" charset="0"/>
              </a:rPr>
              <a:t>Cygnus Secure Entry Solution with Two Factor Authentication</a:t>
            </a:r>
            <a:endParaRPr lang="en-US" dirty="0"/>
          </a:p>
        </p:txBody>
      </p:sp>
      <p:pic>
        <p:nvPicPr>
          <p:cNvPr id="85" name="Picture 9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226585">
            <a:off x="1961001" y="5388922"/>
            <a:ext cx="869307" cy="86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" name="Picture 89" descr="http://pcsclite.alioth.debian.org/ccid/img/Identive_CLOUD_2700_F_R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1761">
            <a:off x="3080589" y="5403931"/>
            <a:ext cx="1008832" cy="9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Text Box 12"/>
          <p:cNvSpPr txBox="1">
            <a:spLocks noChangeArrowheads="1"/>
          </p:cNvSpPr>
          <p:nvPr/>
        </p:nvSpPr>
        <p:spPr bwMode="auto">
          <a:xfrm>
            <a:off x="2831575" y="6221179"/>
            <a:ext cx="1358511" cy="380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/>
              <a:t>Contacted SmartCard</a:t>
            </a:r>
            <a:endParaRPr lang="en-US" sz="1100" b="1" dirty="0"/>
          </a:p>
        </p:txBody>
      </p:sp>
      <p:sp>
        <p:nvSpPr>
          <p:cNvPr id="216" name="Text Box 12"/>
          <p:cNvSpPr txBox="1">
            <a:spLocks noChangeArrowheads="1"/>
          </p:cNvSpPr>
          <p:nvPr/>
        </p:nvSpPr>
        <p:spPr bwMode="auto">
          <a:xfrm>
            <a:off x="1487400" y="6044486"/>
            <a:ext cx="1831354" cy="380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/>
              <a:t>NFC/Contactless SmartCard</a:t>
            </a:r>
            <a:endParaRPr lang="en-US" sz="1100" b="1" dirty="0"/>
          </a:p>
        </p:txBody>
      </p:sp>
      <p:sp>
        <p:nvSpPr>
          <p:cNvPr id="217" name="Line 177"/>
          <p:cNvSpPr>
            <a:spLocks noChangeShapeType="1"/>
          </p:cNvSpPr>
          <p:nvPr/>
        </p:nvSpPr>
        <p:spPr bwMode="auto">
          <a:xfrm>
            <a:off x="3797634" y="1028397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sp>
        <p:nvSpPr>
          <p:cNvPr id="83" name="Line 177"/>
          <p:cNvSpPr>
            <a:spLocks noChangeShapeType="1"/>
          </p:cNvSpPr>
          <p:nvPr/>
        </p:nvSpPr>
        <p:spPr bwMode="auto">
          <a:xfrm>
            <a:off x="5693649" y="4367032"/>
            <a:ext cx="468203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latin typeface="+mn-lt"/>
              <a:cs typeface="+mn-cs"/>
            </a:endParaRPr>
          </a:p>
        </p:txBody>
      </p:sp>
      <p:pic>
        <p:nvPicPr>
          <p:cNvPr id="84" name="Picture 4" descr="Image result for biometric input devic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767" y="3006545"/>
            <a:ext cx="501590" cy="4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5327900" y="3446446"/>
            <a:ext cx="1532127" cy="143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100" b="1" dirty="0" smtClean="0">
                <a:solidFill>
                  <a:prstClr val="black"/>
                </a:solidFill>
              </a:rPr>
              <a:t>Biometric Input</a:t>
            </a:r>
            <a:endParaRPr lang="en-US" sz="1100" b="1" dirty="0">
              <a:solidFill>
                <a:prstClr val="black"/>
              </a:solidFill>
            </a:endParaRPr>
          </a:p>
        </p:txBody>
      </p:sp>
      <p:sp>
        <p:nvSpPr>
          <p:cNvPr id="132" name="Content Placeholder 5"/>
          <p:cNvSpPr txBox="1">
            <a:spLocks/>
          </p:cNvSpPr>
          <p:nvPr/>
        </p:nvSpPr>
        <p:spPr>
          <a:xfrm>
            <a:off x="4498030" y="5697097"/>
            <a:ext cx="5092825" cy="11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14350" marR="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57250" marR="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143000" marR="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28750" marR="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en-US" sz="6000" b="1" dirty="0" smtClean="0">
                <a:cs typeface="Arial" charset="0"/>
              </a:rPr>
              <a:t>1	</a:t>
            </a:r>
            <a:r>
              <a:rPr lang="en-US" sz="1800" b="1" dirty="0" smtClean="0">
                <a:cs typeface="Arial" charset="0"/>
              </a:rPr>
              <a:t>Primary Authentication w/ Card</a:t>
            </a:r>
          </a:p>
          <a:p>
            <a:pPr marL="0" indent="0">
              <a:buSzPct val="100000"/>
              <a:buNone/>
            </a:pPr>
            <a:r>
              <a:rPr lang="en-US" sz="1400" b="1" dirty="0" smtClean="0">
                <a:cs typeface="Arial" charset="0"/>
              </a:rPr>
              <a:t>	</a:t>
            </a:r>
            <a:endParaRPr lang="en-US" sz="1800" b="1" dirty="0">
              <a:cs typeface="Arial" charset="0"/>
            </a:endParaRPr>
          </a:p>
        </p:txBody>
      </p:sp>
      <p:sp>
        <p:nvSpPr>
          <p:cNvPr id="133" name="Line 120"/>
          <p:cNvSpPr>
            <a:spLocks noChangeShapeType="1"/>
          </p:cNvSpPr>
          <p:nvPr/>
        </p:nvSpPr>
        <p:spPr bwMode="auto">
          <a:xfrm>
            <a:off x="2582397" y="1335300"/>
            <a:ext cx="0" cy="368300"/>
          </a:xfrm>
          <a:prstGeom prst="line">
            <a:avLst/>
          </a:prstGeom>
          <a:ln w="254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134" name="Text Box 78"/>
          <p:cNvSpPr txBox="1">
            <a:spLocks noChangeArrowheads="1"/>
          </p:cNvSpPr>
          <p:nvPr/>
        </p:nvSpPr>
        <p:spPr bwMode="auto">
          <a:xfrm>
            <a:off x="2178690" y="601949"/>
            <a:ext cx="982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b="1" dirty="0" smtClean="0">
                <a:solidFill>
                  <a:srgbClr val="000000"/>
                </a:solidFill>
                <a:cs typeface="Arial" charset="0"/>
              </a:rPr>
              <a:t>Display</a:t>
            </a:r>
            <a:endParaRPr lang="en-US" sz="105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35" name="Text Box 78"/>
          <p:cNvSpPr txBox="1">
            <a:spLocks noChangeArrowheads="1"/>
          </p:cNvSpPr>
          <p:nvPr/>
        </p:nvSpPr>
        <p:spPr bwMode="auto">
          <a:xfrm>
            <a:off x="5537879" y="2453577"/>
            <a:ext cx="982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b="1" dirty="0" smtClean="0">
                <a:solidFill>
                  <a:srgbClr val="000000"/>
                </a:solidFill>
                <a:cs typeface="Arial" charset="0"/>
              </a:rPr>
              <a:t>Keypad</a:t>
            </a:r>
            <a:endParaRPr lang="en-US" sz="105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775791" y="548625"/>
            <a:ext cx="772000" cy="28468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GB" sz="1050" b="1" dirty="0" smtClean="0">
                <a:solidFill>
                  <a:prstClr val="black"/>
                </a:solidFill>
              </a:rPr>
              <a:t>Speaker</a:t>
            </a: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137" name="Text Box 227"/>
          <p:cNvSpPr txBox="1">
            <a:spLocks noChangeArrowheads="1"/>
          </p:cNvSpPr>
          <p:nvPr/>
        </p:nvSpPr>
        <p:spPr bwMode="auto">
          <a:xfrm>
            <a:off x="2993716" y="795445"/>
            <a:ext cx="986367" cy="2846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000000"/>
                </a:solidFill>
                <a:cs typeface="Arial" charset="0"/>
              </a:rPr>
              <a:t>Camera</a:t>
            </a:r>
            <a:endParaRPr lang="en-US" sz="1050" b="1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38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56040" y="1072504"/>
            <a:ext cx="453077" cy="286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" name="Line 120"/>
          <p:cNvSpPr>
            <a:spLocks noChangeShapeType="1"/>
          </p:cNvSpPr>
          <p:nvPr/>
        </p:nvSpPr>
        <p:spPr bwMode="auto">
          <a:xfrm>
            <a:off x="3486899" y="1335300"/>
            <a:ext cx="0" cy="368300"/>
          </a:xfrm>
          <a:prstGeom prst="line">
            <a:avLst/>
          </a:prstGeom>
          <a:ln w="254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</a:endParaRPr>
          </a:p>
        </p:txBody>
      </p:sp>
      <p:pic>
        <p:nvPicPr>
          <p:cNvPr id="140" name="Picture 258" descr="HDTV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gray">
          <a:xfrm>
            <a:off x="2332626" y="851812"/>
            <a:ext cx="704762" cy="47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" name="Line 120"/>
          <p:cNvSpPr>
            <a:spLocks noChangeShapeType="1"/>
          </p:cNvSpPr>
          <p:nvPr/>
        </p:nvSpPr>
        <p:spPr bwMode="auto">
          <a:xfrm>
            <a:off x="4162641" y="1335300"/>
            <a:ext cx="0" cy="368300"/>
          </a:xfrm>
          <a:prstGeom prst="line">
            <a:avLst/>
          </a:prstGeom>
          <a:ln w="254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142" name="Line 120"/>
          <p:cNvSpPr>
            <a:spLocks noChangeShapeType="1"/>
          </p:cNvSpPr>
          <p:nvPr/>
        </p:nvSpPr>
        <p:spPr bwMode="auto">
          <a:xfrm flipV="1">
            <a:off x="2763469" y="1335300"/>
            <a:ext cx="0" cy="368300"/>
          </a:xfrm>
          <a:prstGeom prst="line">
            <a:avLst/>
          </a:prstGeom>
          <a:ln w="254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143" name="Text Box 91"/>
          <p:cNvSpPr txBox="1">
            <a:spLocks noChangeArrowheads="1"/>
          </p:cNvSpPr>
          <p:nvPr/>
        </p:nvSpPr>
        <p:spPr bwMode="gray">
          <a:xfrm>
            <a:off x="6288909" y="4294611"/>
            <a:ext cx="755651" cy="311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200" b="1" dirty="0">
                <a:solidFill>
                  <a:prstClr val="white"/>
                </a:solidFill>
                <a:ea typeface="MS PGothic" pitchFamily="34" charset="-128"/>
              </a:rPr>
              <a:t>BCM4336</a:t>
            </a:r>
          </a:p>
          <a:p>
            <a:pPr algn="ctr">
              <a:lnSpc>
                <a:spcPct val="95000"/>
              </a:lnSpc>
            </a:pPr>
            <a:r>
              <a:rPr lang="en-US" sz="900" b="1" dirty="0">
                <a:solidFill>
                  <a:prstClr val="white"/>
                </a:solidFill>
                <a:ea typeface="MS PGothic" pitchFamily="34" charset="-128"/>
              </a:rPr>
              <a:t>802.11n</a:t>
            </a:r>
          </a:p>
        </p:txBody>
      </p:sp>
      <p:sp>
        <p:nvSpPr>
          <p:cNvPr id="144" name="Line 235"/>
          <p:cNvSpPr>
            <a:spLocks noChangeShapeType="1"/>
          </p:cNvSpPr>
          <p:nvPr/>
        </p:nvSpPr>
        <p:spPr bwMode="auto">
          <a:xfrm>
            <a:off x="5106230" y="4517654"/>
            <a:ext cx="482600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sp>
        <p:nvSpPr>
          <p:cNvPr id="148" name="Line 235"/>
          <p:cNvSpPr>
            <a:spLocks noChangeShapeType="1"/>
          </p:cNvSpPr>
          <p:nvPr/>
        </p:nvSpPr>
        <p:spPr bwMode="auto">
          <a:xfrm>
            <a:off x="5106229" y="2196575"/>
            <a:ext cx="561855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67" y="1965849"/>
            <a:ext cx="414337" cy="41433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25400" h="25400"/>
          </a:sp3d>
        </p:spPr>
      </p:pic>
      <p:grpSp>
        <p:nvGrpSpPr>
          <p:cNvPr id="150" name="Group 149"/>
          <p:cNvGrpSpPr/>
          <p:nvPr/>
        </p:nvGrpSpPr>
        <p:grpSpPr>
          <a:xfrm>
            <a:off x="6288025" y="4043480"/>
            <a:ext cx="547607" cy="427436"/>
            <a:chOff x="6741763" y="2729052"/>
            <a:chExt cx="547607" cy="427436"/>
          </a:xfrm>
        </p:grpSpPr>
        <p:cxnSp>
          <p:nvCxnSpPr>
            <p:cNvPr id="151" name="Elbow Connector 150"/>
            <p:cNvCxnSpPr/>
            <p:nvPr/>
          </p:nvCxnSpPr>
          <p:spPr>
            <a:xfrm flipV="1">
              <a:off x="6741763" y="3017004"/>
              <a:ext cx="289302" cy="139484"/>
            </a:xfrm>
            <a:prstGeom prst="bentConnector3">
              <a:avLst>
                <a:gd name="adj1" fmla="val 10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/>
            <p:cNvGrpSpPr>
              <a:grpSpLocks noChangeAspect="1"/>
            </p:cNvGrpSpPr>
            <p:nvPr/>
          </p:nvGrpSpPr>
          <p:grpSpPr bwMode="auto">
            <a:xfrm>
              <a:off x="6974238" y="2729052"/>
              <a:ext cx="315132" cy="413147"/>
              <a:chOff x="3095" y="662"/>
              <a:chExt cx="553" cy="725"/>
            </a:xfrm>
            <a:solidFill>
              <a:schemeClr val="bg2"/>
            </a:solidFill>
          </p:grpSpPr>
          <p:sp>
            <p:nvSpPr>
              <p:cNvPr id="153" name="Freeform 17"/>
              <p:cNvSpPr>
                <a:spLocks/>
              </p:cNvSpPr>
              <p:nvPr/>
            </p:nvSpPr>
            <p:spPr bwMode="auto">
              <a:xfrm>
                <a:off x="3431" y="696"/>
                <a:ext cx="119" cy="146"/>
              </a:xfrm>
              <a:custGeom>
                <a:avLst/>
                <a:gdLst>
                  <a:gd name="T0" fmla="*/ 134 w 169"/>
                  <a:gd name="T1" fmla="*/ 2 h 206"/>
                  <a:gd name="T2" fmla="*/ 114 w 169"/>
                  <a:gd name="T3" fmla="*/ 13 h 206"/>
                  <a:gd name="T4" fmla="*/ 7 w 169"/>
                  <a:gd name="T5" fmla="*/ 156 h 206"/>
                  <a:gd name="T6" fmla="*/ 1 w 169"/>
                  <a:gd name="T7" fmla="*/ 179 h 206"/>
                  <a:gd name="T8" fmla="*/ 13 w 169"/>
                  <a:gd name="T9" fmla="*/ 198 h 206"/>
                  <a:gd name="T10" fmla="*/ 35 w 169"/>
                  <a:gd name="T11" fmla="*/ 204 h 206"/>
                  <a:gd name="T12" fmla="*/ 53 w 169"/>
                  <a:gd name="T13" fmla="*/ 195 h 206"/>
                  <a:gd name="T14" fmla="*/ 55 w 169"/>
                  <a:gd name="T15" fmla="*/ 193 h 206"/>
                  <a:gd name="T16" fmla="*/ 162 w 169"/>
                  <a:gd name="T17" fmla="*/ 50 h 206"/>
                  <a:gd name="T18" fmla="*/ 167 w 169"/>
                  <a:gd name="T19" fmla="*/ 40 h 206"/>
                  <a:gd name="T20" fmla="*/ 168 w 169"/>
                  <a:gd name="T21" fmla="*/ 27 h 206"/>
                  <a:gd name="T22" fmla="*/ 167 w 169"/>
                  <a:gd name="T23" fmla="*/ 24 h 206"/>
                  <a:gd name="T24" fmla="*/ 165 w 169"/>
                  <a:gd name="T25" fmla="*/ 18 h 206"/>
                  <a:gd name="T26" fmla="*/ 156 w 169"/>
                  <a:gd name="T27" fmla="*/ 8 h 206"/>
                  <a:gd name="T28" fmla="*/ 134 w 169"/>
                  <a:gd name="T29" fmla="*/ 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9" h="206">
                    <a:moveTo>
                      <a:pt x="134" y="2"/>
                    </a:moveTo>
                    <a:cubicBezTo>
                      <a:pt x="126" y="2"/>
                      <a:pt x="119" y="6"/>
                      <a:pt x="114" y="13"/>
                    </a:cubicBezTo>
                    <a:cubicBezTo>
                      <a:pt x="7" y="156"/>
                      <a:pt x="7" y="156"/>
                      <a:pt x="7" y="156"/>
                    </a:cubicBezTo>
                    <a:cubicBezTo>
                      <a:pt x="2" y="163"/>
                      <a:pt x="0" y="170"/>
                      <a:pt x="1" y="179"/>
                    </a:cubicBezTo>
                    <a:cubicBezTo>
                      <a:pt x="2" y="186"/>
                      <a:pt x="6" y="193"/>
                      <a:pt x="13" y="198"/>
                    </a:cubicBezTo>
                    <a:cubicBezTo>
                      <a:pt x="20" y="204"/>
                      <a:pt x="27" y="206"/>
                      <a:pt x="35" y="204"/>
                    </a:cubicBezTo>
                    <a:cubicBezTo>
                      <a:pt x="43" y="204"/>
                      <a:pt x="49" y="200"/>
                      <a:pt x="53" y="195"/>
                    </a:cubicBezTo>
                    <a:cubicBezTo>
                      <a:pt x="54" y="194"/>
                      <a:pt x="55" y="193"/>
                      <a:pt x="55" y="193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5" y="47"/>
                      <a:pt x="167" y="43"/>
                      <a:pt x="167" y="40"/>
                    </a:cubicBezTo>
                    <a:cubicBezTo>
                      <a:pt x="169" y="36"/>
                      <a:pt x="169" y="32"/>
                      <a:pt x="168" y="27"/>
                    </a:cubicBezTo>
                    <a:cubicBezTo>
                      <a:pt x="168" y="26"/>
                      <a:pt x="168" y="25"/>
                      <a:pt x="167" y="24"/>
                    </a:cubicBezTo>
                    <a:cubicBezTo>
                      <a:pt x="167" y="22"/>
                      <a:pt x="166" y="20"/>
                      <a:pt x="165" y="18"/>
                    </a:cubicBezTo>
                    <a:cubicBezTo>
                      <a:pt x="163" y="14"/>
                      <a:pt x="159" y="11"/>
                      <a:pt x="156" y="8"/>
                    </a:cubicBezTo>
                    <a:cubicBezTo>
                      <a:pt x="149" y="2"/>
                      <a:pt x="142" y="0"/>
                      <a:pt x="13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18"/>
              <p:cNvSpPr>
                <a:spLocks/>
              </p:cNvSpPr>
              <p:nvPr/>
            </p:nvSpPr>
            <p:spPr bwMode="auto">
              <a:xfrm>
                <a:off x="3329" y="662"/>
                <a:ext cx="74" cy="166"/>
              </a:xfrm>
              <a:custGeom>
                <a:avLst/>
                <a:gdLst>
                  <a:gd name="T0" fmla="*/ 25 w 104"/>
                  <a:gd name="T1" fmla="*/ 1 h 235"/>
                  <a:gd name="T2" fmla="*/ 6 w 104"/>
                  <a:gd name="T3" fmla="*/ 14 h 235"/>
                  <a:gd name="T4" fmla="*/ 2 w 104"/>
                  <a:gd name="T5" fmla="*/ 38 h 235"/>
                  <a:gd name="T6" fmla="*/ 43 w 104"/>
                  <a:gd name="T7" fmla="*/ 211 h 235"/>
                  <a:gd name="T8" fmla="*/ 57 w 104"/>
                  <a:gd name="T9" fmla="*/ 230 h 235"/>
                  <a:gd name="T10" fmla="*/ 80 w 104"/>
                  <a:gd name="T11" fmla="*/ 233 h 235"/>
                  <a:gd name="T12" fmla="*/ 98 w 104"/>
                  <a:gd name="T13" fmla="*/ 220 h 235"/>
                  <a:gd name="T14" fmla="*/ 103 w 104"/>
                  <a:gd name="T15" fmla="*/ 201 h 235"/>
                  <a:gd name="T16" fmla="*/ 102 w 104"/>
                  <a:gd name="T17" fmla="*/ 197 h 235"/>
                  <a:gd name="T18" fmla="*/ 61 w 104"/>
                  <a:gd name="T19" fmla="*/ 24 h 235"/>
                  <a:gd name="T20" fmla="*/ 57 w 104"/>
                  <a:gd name="T21" fmla="*/ 14 h 235"/>
                  <a:gd name="T22" fmla="*/ 48 w 104"/>
                  <a:gd name="T23" fmla="*/ 5 h 235"/>
                  <a:gd name="T24" fmla="*/ 45 w 104"/>
                  <a:gd name="T25" fmla="*/ 3 h 235"/>
                  <a:gd name="T26" fmla="*/ 39 w 104"/>
                  <a:gd name="T27" fmla="*/ 2 h 235"/>
                  <a:gd name="T28" fmla="*/ 25 w 104"/>
                  <a:gd name="T29" fmla="*/ 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4" h="235">
                    <a:moveTo>
                      <a:pt x="25" y="1"/>
                    </a:moveTo>
                    <a:cubicBezTo>
                      <a:pt x="17" y="3"/>
                      <a:pt x="10" y="7"/>
                      <a:pt x="6" y="14"/>
                    </a:cubicBezTo>
                    <a:cubicBezTo>
                      <a:pt x="2" y="21"/>
                      <a:pt x="0" y="29"/>
                      <a:pt x="2" y="38"/>
                    </a:cubicBezTo>
                    <a:cubicBezTo>
                      <a:pt x="43" y="211"/>
                      <a:pt x="43" y="211"/>
                      <a:pt x="43" y="211"/>
                    </a:cubicBezTo>
                    <a:cubicBezTo>
                      <a:pt x="45" y="219"/>
                      <a:pt x="50" y="225"/>
                      <a:pt x="57" y="230"/>
                    </a:cubicBezTo>
                    <a:cubicBezTo>
                      <a:pt x="64" y="234"/>
                      <a:pt x="71" y="235"/>
                      <a:pt x="80" y="233"/>
                    </a:cubicBezTo>
                    <a:cubicBezTo>
                      <a:pt x="88" y="232"/>
                      <a:pt x="94" y="227"/>
                      <a:pt x="98" y="220"/>
                    </a:cubicBezTo>
                    <a:cubicBezTo>
                      <a:pt x="102" y="214"/>
                      <a:pt x="104" y="208"/>
                      <a:pt x="103" y="201"/>
                    </a:cubicBezTo>
                    <a:cubicBezTo>
                      <a:pt x="103" y="200"/>
                      <a:pt x="103" y="198"/>
                      <a:pt x="102" y="197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0"/>
                      <a:pt x="59" y="16"/>
                      <a:pt x="57" y="14"/>
                    </a:cubicBezTo>
                    <a:cubicBezTo>
                      <a:pt x="55" y="10"/>
                      <a:pt x="52" y="7"/>
                      <a:pt x="48" y="5"/>
                    </a:cubicBezTo>
                    <a:cubicBezTo>
                      <a:pt x="47" y="4"/>
                      <a:pt x="46" y="4"/>
                      <a:pt x="45" y="3"/>
                    </a:cubicBezTo>
                    <a:cubicBezTo>
                      <a:pt x="43" y="2"/>
                      <a:pt x="41" y="1"/>
                      <a:pt x="39" y="2"/>
                    </a:cubicBezTo>
                    <a:cubicBezTo>
                      <a:pt x="35" y="1"/>
                      <a:pt x="30" y="0"/>
                      <a:pt x="2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9"/>
              <p:cNvSpPr>
                <a:spLocks/>
              </p:cNvSpPr>
              <p:nvPr/>
            </p:nvSpPr>
            <p:spPr bwMode="auto">
              <a:xfrm>
                <a:off x="3475" y="859"/>
                <a:ext cx="173" cy="44"/>
              </a:xfrm>
              <a:custGeom>
                <a:avLst/>
                <a:gdLst>
                  <a:gd name="T0" fmla="*/ 0 w 244"/>
                  <a:gd name="T1" fmla="*/ 30 h 61"/>
                  <a:gd name="T2" fmla="*/ 0 w 244"/>
                  <a:gd name="T3" fmla="*/ 31 h 61"/>
                  <a:gd name="T4" fmla="*/ 10 w 244"/>
                  <a:gd name="T5" fmla="*/ 53 h 61"/>
                  <a:gd name="T6" fmla="*/ 30 w 244"/>
                  <a:gd name="T7" fmla="*/ 61 h 61"/>
                  <a:gd name="T8" fmla="*/ 214 w 244"/>
                  <a:gd name="T9" fmla="*/ 61 h 61"/>
                  <a:gd name="T10" fmla="*/ 236 w 244"/>
                  <a:gd name="T11" fmla="*/ 53 h 61"/>
                  <a:gd name="T12" fmla="*/ 244 w 244"/>
                  <a:gd name="T13" fmla="*/ 31 h 61"/>
                  <a:gd name="T14" fmla="*/ 236 w 244"/>
                  <a:gd name="T15" fmla="*/ 11 h 61"/>
                  <a:gd name="T16" fmla="*/ 214 w 244"/>
                  <a:gd name="T17" fmla="*/ 0 h 61"/>
                  <a:gd name="T18" fmla="*/ 30 w 244"/>
                  <a:gd name="T19" fmla="*/ 0 h 61"/>
                  <a:gd name="T20" fmla="*/ 23 w 244"/>
                  <a:gd name="T21" fmla="*/ 2 h 61"/>
                  <a:gd name="T22" fmla="*/ 10 w 244"/>
                  <a:gd name="T23" fmla="*/ 11 h 61"/>
                  <a:gd name="T24" fmla="*/ 0 w 244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4" h="61">
                    <a:moveTo>
                      <a:pt x="0" y="3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0" y="39"/>
                      <a:pt x="4" y="47"/>
                      <a:pt x="10" y="53"/>
                    </a:cubicBezTo>
                    <a:cubicBezTo>
                      <a:pt x="16" y="59"/>
                      <a:pt x="22" y="61"/>
                      <a:pt x="30" y="61"/>
                    </a:cubicBezTo>
                    <a:cubicBezTo>
                      <a:pt x="214" y="61"/>
                      <a:pt x="214" y="61"/>
                      <a:pt x="214" y="61"/>
                    </a:cubicBezTo>
                    <a:cubicBezTo>
                      <a:pt x="222" y="61"/>
                      <a:pt x="229" y="59"/>
                      <a:pt x="236" y="53"/>
                    </a:cubicBezTo>
                    <a:cubicBezTo>
                      <a:pt x="241" y="47"/>
                      <a:pt x="244" y="39"/>
                      <a:pt x="244" y="31"/>
                    </a:cubicBezTo>
                    <a:cubicBezTo>
                      <a:pt x="244" y="23"/>
                      <a:pt x="241" y="16"/>
                      <a:pt x="236" y="11"/>
                    </a:cubicBezTo>
                    <a:cubicBezTo>
                      <a:pt x="229" y="4"/>
                      <a:pt x="222" y="0"/>
                      <a:pt x="214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7" y="0"/>
                      <a:pt x="25" y="1"/>
                      <a:pt x="23" y="2"/>
                    </a:cubicBezTo>
                    <a:cubicBezTo>
                      <a:pt x="18" y="4"/>
                      <a:pt x="14" y="6"/>
                      <a:pt x="10" y="11"/>
                    </a:cubicBezTo>
                    <a:cubicBezTo>
                      <a:pt x="4" y="16"/>
                      <a:pt x="1" y="22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0"/>
              <p:cNvSpPr>
                <a:spLocks/>
              </p:cNvSpPr>
              <p:nvPr/>
            </p:nvSpPr>
            <p:spPr bwMode="auto">
              <a:xfrm>
                <a:off x="3226" y="885"/>
                <a:ext cx="180" cy="186"/>
              </a:xfrm>
              <a:custGeom>
                <a:avLst/>
                <a:gdLst>
                  <a:gd name="T0" fmla="*/ 251 w 253"/>
                  <a:gd name="T1" fmla="*/ 7 h 262"/>
                  <a:gd name="T2" fmla="*/ 241 w 253"/>
                  <a:gd name="T3" fmla="*/ 1 h 262"/>
                  <a:gd name="T4" fmla="*/ 231 w 253"/>
                  <a:gd name="T5" fmla="*/ 3 h 262"/>
                  <a:gd name="T6" fmla="*/ 9 w 253"/>
                  <a:gd name="T7" fmla="*/ 117 h 262"/>
                  <a:gd name="T8" fmla="*/ 1 w 253"/>
                  <a:gd name="T9" fmla="*/ 125 h 262"/>
                  <a:gd name="T10" fmla="*/ 3 w 253"/>
                  <a:gd name="T11" fmla="*/ 138 h 262"/>
                  <a:gd name="T12" fmla="*/ 11 w 253"/>
                  <a:gd name="T13" fmla="*/ 144 h 262"/>
                  <a:gd name="T14" fmla="*/ 23 w 253"/>
                  <a:gd name="T15" fmla="*/ 144 h 262"/>
                  <a:gd name="T16" fmla="*/ 219 w 253"/>
                  <a:gd name="T17" fmla="*/ 43 h 262"/>
                  <a:gd name="T18" fmla="*/ 186 w 253"/>
                  <a:gd name="T19" fmla="*/ 244 h 262"/>
                  <a:gd name="T20" fmla="*/ 188 w 253"/>
                  <a:gd name="T21" fmla="*/ 257 h 262"/>
                  <a:gd name="T22" fmla="*/ 198 w 253"/>
                  <a:gd name="T23" fmla="*/ 262 h 262"/>
                  <a:gd name="T24" fmla="*/ 210 w 253"/>
                  <a:gd name="T25" fmla="*/ 259 h 262"/>
                  <a:gd name="T26" fmla="*/ 216 w 253"/>
                  <a:gd name="T27" fmla="*/ 249 h 262"/>
                  <a:gd name="T28" fmla="*/ 253 w 253"/>
                  <a:gd name="T29" fmla="*/ 17 h 262"/>
                  <a:gd name="T30" fmla="*/ 251 w 253"/>
                  <a:gd name="T31" fmla="*/ 7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3" h="262">
                    <a:moveTo>
                      <a:pt x="251" y="7"/>
                    </a:moveTo>
                    <a:cubicBezTo>
                      <a:pt x="248" y="3"/>
                      <a:pt x="245" y="1"/>
                      <a:pt x="241" y="1"/>
                    </a:cubicBezTo>
                    <a:cubicBezTo>
                      <a:pt x="237" y="0"/>
                      <a:pt x="233" y="1"/>
                      <a:pt x="231" y="3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5" y="119"/>
                      <a:pt x="3" y="122"/>
                      <a:pt x="1" y="125"/>
                    </a:cubicBezTo>
                    <a:cubicBezTo>
                      <a:pt x="0" y="129"/>
                      <a:pt x="1" y="133"/>
                      <a:pt x="3" y="138"/>
                    </a:cubicBezTo>
                    <a:cubicBezTo>
                      <a:pt x="5" y="140"/>
                      <a:pt x="7" y="142"/>
                      <a:pt x="11" y="144"/>
                    </a:cubicBezTo>
                    <a:cubicBezTo>
                      <a:pt x="15" y="145"/>
                      <a:pt x="19" y="145"/>
                      <a:pt x="23" y="144"/>
                    </a:cubicBezTo>
                    <a:cubicBezTo>
                      <a:pt x="219" y="43"/>
                      <a:pt x="219" y="43"/>
                      <a:pt x="219" y="43"/>
                    </a:cubicBezTo>
                    <a:cubicBezTo>
                      <a:pt x="186" y="244"/>
                      <a:pt x="186" y="244"/>
                      <a:pt x="186" y="244"/>
                    </a:cubicBezTo>
                    <a:cubicBezTo>
                      <a:pt x="185" y="249"/>
                      <a:pt x="186" y="253"/>
                      <a:pt x="188" y="257"/>
                    </a:cubicBezTo>
                    <a:cubicBezTo>
                      <a:pt x="191" y="259"/>
                      <a:pt x="194" y="261"/>
                      <a:pt x="198" y="262"/>
                    </a:cubicBezTo>
                    <a:cubicBezTo>
                      <a:pt x="202" y="262"/>
                      <a:pt x="206" y="261"/>
                      <a:pt x="210" y="259"/>
                    </a:cubicBezTo>
                    <a:cubicBezTo>
                      <a:pt x="213" y="255"/>
                      <a:pt x="215" y="252"/>
                      <a:pt x="216" y="249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3" y="13"/>
                      <a:pt x="252" y="9"/>
                      <a:pt x="25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21"/>
              <p:cNvSpPr>
                <a:spLocks/>
              </p:cNvSpPr>
              <p:nvPr/>
            </p:nvSpPr>
            <p:spPr bwMode="auto">
              <a:xfrm>
                <a:off x="3095" y="854"/>
                <a:ext cx="421" cy="533"/>
              </a:xfrm>
              <a:custGeom>
                <a:avLst/>
                <a:gdLst>
                  <a:gd name="T0" fmla="*/ 1 w 593"/>
                  <a:gd name="T1" fmla="*/ 47 h 752"/>
                  <a:gd name="T2" fmla="*/ 2 w 593"/>
                  <a:gd name="T3" fmla="*/ 55 h 752"/>
                  <a:gd name="T4" fmla="*/ 18 w 593"/>
                  <a:gd name="T5" fmla="*/ 161 h 752"/>
                  <a:gd name="T6" fmla="*/ 69 w 593"/>
                  <a:gd name="T7" fmla="*/ 317 h 752"/>
                  <a:gd name="T8" fmla="*/ 98 w 593"/>
                  <a:gd name="T9" fmla="*/ 378 h 752"/>
                  <a:gd name="T10" fmla="*/ 116 w 593"/>
                  <a:gd name="T11" fmla="*/ 411 h 752"/>
                  <a:gd name="T12" fmla="*/ 116 w 593"/>
                  <a:gd name="T13" fmla="*/ 657 h 752"/>
                  <a:gd name="T14" fmla="*/ 116 w 593"/>
                  <a:gd name="T15" fmla="*/ 660 h 752"/>
                  <a:gd name="T16" fmla="*/ 78 w 593"/>
                  <a:gd name="T17" fmla="*/ 682 h 752"/>
                  <a:gd name="T18" fmla="*/ 52 w 593"/>
                  <a:gd name="T19" fmla="*/ 735 h 752"/>
                  <a:gd name="T20" fmla="*/ 51 w 593"/>
                  <a:gd name="T21" fmla="*/ 747 h 752"/>
                  <a:gd name="T22" fmla="*/ 51 w 593"/>
                  <a:gd name="T23" fmla="*/ 752 h 752"/>
                  <a:gd name="T24" fmla="*/ 232 w 593"/>
                  <a:gd name="T25" fmla="*/ 752 h 752"/>
                  <a:gd name="T26" fmla="*/ 232 w 593"/>
                  <a:gd name="T27" fmla="*/ 747 h 752"/>
                  <a:gd name="T28" fmla="*/ 206 w 593"/>
                  <a:gd name="T29" fmla="*/ 682 h 752"/>
                  <a:gd name="T30" fmla="*/ 176 w 593"/>
                  <a:gd name="T31" fmla="*/ 663 h 752"/>
                  <a:gd name="T32" fmla="*/ 176 w 593"/>
                  <a:gd name="T33" fmla="*/ 657 h 752"/>
                  <a:gd name="T34" fmla="*/ 176 w 593"/>
                  <a:gd name="T35" fmla="*/ 457 h 752"/>
                  <a:gd name="T36" fmla="*/ 202 w 593"/>
                  <a:gd name="T37" fmla="*/ 459 h 752"/>
                  <a:gd name="T38" fmla="*/ 343 w 593"/>
                  <a:gd name="T39" fmla="*/ 469 h 752"/>
                  <a:gd name="T40" fmla="*/ 383 w 593"/>
                  <a:gd name="T41" fmla="*/ 467 h 752"/>
                  <a:gd name="T42" fmla="*/ 548 w 593"/>
                  <a:gd name="T43" fmla="*/ 440 h 752"/>
                  <a:gd name="T44" fmla="*/ 552 w 593"/>
                  <a:gd name="T45" fmla="*/ 440 h 752"/>
                  <a:gd name="T46" fmla="*/ 562 w 593"/>
                  <a:gd name="T47" fmla="*/ 435 h 752"/>
                  <a:gd name="T48" fmla="*/ 569 w 593"/>
                  <a:gd name="T49" fmla="*/ 433 h 752"/>
                  <a:gd name="T50" fmla="*/ 575 w 593"/>
                  <a:gd name="T51" fmla="*/ 427 h 752"/>
                  <a:gd name="T52" fmla="*/ 577 w 593"/>
                  <a:gd name="T53" fmla="*/ 425 h 752"/>
                  <a:gd name="T54" fmla="*/ 577 w 593"/>
                  <a:gd name="T55" fmla="*/ 424 h 752"/>
                  <a:gd name="T56" fmla="*/ 538 w 593"/>
                  <a:gd name="T57" fmla="*/ 317 h 752"/>
                  <a:gd name="T58" fmla="*/ 524 w 593"/>
                  <a:gd name="T59" fmla="*/ 303 h 752"/>
                  <a:gd name="T60" fmla="*/ 430 w 593"/>
                  <a:gd name="T61" fmla="*/ 213 h 752"/>
                  <a:gd name="T62" fmla="*/ 425 w 593"/>
                  <a:gd name="T63" fmla="*/ 247 h 752"/>
                  <a:gd name="T64" fmla="*/ 497 w 593"/>
                  <a:gd name="T65" fmla="*/ 317 h 752"/>
                  <a:gd name="T66" fmla="*/ 502 w 593"/>
                  <a:gd name="T67" fmla="*/ 322 h 752"/>
                  <a:gd name="T68" fmla="*/ 554 w 593"/>
                  <a:gd name="T69" fmla="*/ 403 h 752"/>
                  <a:gd name="T70" fmla="*/ 548 w 593"/>
                  <a:gd name="T71" fmla="*/ 407 h 752"/>
                  <a:gd name="T72" fmla="*/ 544 w 593"/>
                  <a:gd name="T73" fmla="*/ 411 h 752"/>
                  <a:gd name="T74" fmla="*/ 456 w 593"/>
                  <a:gd name="T75" fmla="*/ 387 h 752"/>
                  <a:gd name="T76" fmla="*/ 383 w 593"/>
                  <a:gd name="T77" fmla="*/ 352 h 752"/>
                  <a:gd name="T78" fmla="*/ 325 w 593"/>
                  <a:gd name="T79" fmla="*/ 317 h 752"/>
                  <a:gd name="T80" fmla="*/ 257 w 593"/>
                  <a:gd name="T81" fmla="*/ 272 h 752"/>
                  <a:gd name="T82" fmla="*/ 118 w 593"/>
                  <a:gd name="T83" fmla="*/ 161 h 752"/>
                  <a:gd name="T84" fmla="*/ 80 w 593"/>
                  <a:gd name="T85" fmla="*/ 121 h 752"/>
                  <a:gd name="T86" fmla="*/ 38 w 593"/>
                  <a:gd name="T87" fmla="*/ 68 h 752"/>
                  <a:gd name="T88" fmla="*/ 31 w 593"/>
                  <a:gd name="T89" fmla="*/ 41 h 752"/>
                  <a:gd name="T90" fmla="*/ 31 w 593"/>
                  <a:gd name="T91" fmla="*/ 43 h 752"/>
                  <a:gd name="T92" fmla="*/ 126 w 593"/>
                  <a:gd name="T93" fmla="*/ 57 h 752"/>
                  <a:gd name="T94" fmla="*/ 124 w 593"/>
                  <a:gd name="T95" fmla="*/ 57 h 752"/>
                  <a:gd name="T96" fmla="*/ 246 w 593"/>
                  <a:gd name="T97" fmla="*/ 119 h 752"/>
                  <a:gd name="T98" fmla="*/ 278 w 593"/>
                  <a:gd name="T99" fmla="*/ 102 h 752"/>
                  <a:gd name="T100" fmla="*/ 136 w 593"/>
                  <a:gd name="T101" fmla="*/ 29 h 752"/>
                  <a:gd name="T102" fmla="*/ 7 w 593"/>
                  <a:gd name="T103" fmla="*/ 24 h 752"/>
                  <a:gd name="T104" fmla="*/ 1 w 593"/>
                  <a:gd name="T105" fmla="*/ 45 h 752"/>
                  <a:gd name="T106" fmla="*/ 1 w 593"/>
                  <a:gd name="T107" fmla="*/ 47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3" h="752">
                    <a:moveTo>
                      <a:pt x="1" y="47"/>
                    </a:moveTo>
                    <a:cubicBezTo>
                      <a:pt x="0" y="50"/>
                      <a:pt x="0" y="53"/>
                      <a:pt x="2" y="55"/>
                    </a:cubicBezTo>
                    <a:cubicBezTo>
                      <a:pt x="4" y="90"/>
                      <a:pt x="10" y="126"/>
                      <a:pt x="18" y="161"/>
                    </a:cubicBezTo>
                    <a:cubicBezTo>
                      <a:pt x="29" y="214"/>
                      <a:pt x="46" y="265"/>
                      <a:pt x="69" y="317"/>
                    </a:cubicBezTo>
                    <a:cubicBezTo>
                      <a:pt x="78" y="337"/>
                      <a:pt x="87" y="357"/>
                      <a:pt x="98" y="378"/>
                    </a:cubicBezTo>
                    <a:cubicBezTo>
                      <a:pt x="104" y="389"/>
                      <a:pt x="110" y="400"/>
                      <a:pt x="116" y="411"/>
                    </a:cubicBezTo>
                    <a:cubicBezTo>
                      <a:pt x="116" y="657"/>
                      <a:pt x="116" y="657"/>
                      <a:pt x="116" y="657"/>
                    </a:cubicBezTo>
                    <a:cubicBezTo>
                      <a:pt x="116" y="658"/>
                      <a:pt x="116" y="659"/>
                      <a:pt x="116" y="660"/>
                    </a:cubicBezTo>
                    <a:cubicBezTo>
                      <a:pt x="101" y="664"/>
                      <a:pt x="88" y="672"/>
                      <a:pt x="78" y="682"/>
                    </a:cubicBezTo>
                    <a:cubicBezTo>
                      <a:pt x="63" y="698"/>
                      <a:pt x="54" y="715"/>
                      <a:pt x="52" y="735"/>
                    </a:cubicBezTo>
                    <a:cubicBezTo>
                      <a:pt x="51" y="739"/>
                      <a:pt x="51" y="743"/>
                      <a:pt x="51" y="747"/>
                    </a:cubicBezTo>
                    <a:cubicBezTo>
                      <a:pt x="51" y="748"/>
                      <a:pt x="51" y="750"/>
                      <a:pt x="51" y="752"/>
                    </a:cubicBezTo>
                    <a:cubicBezTo>
                      <a:pt x="232" y="752"/>
                      <a:pt x="232" y="752"/>
                      <a:pt x="232" y="752"/>
                    </a:cubicBezTo>
                    <a:cubicBezTo>
                      <a:pt x="232" y="750"/>
                      <a:pt x="232" y="748"/>
                      <a:pt x="232" y="747"/>
                    </a:cubicBezTo>
                    <a:cubicBezTo>
                      <a:pt x="232" y="721"/>
                      <a:pt x="224" y="700"/>
                      <a:pt x="206" y="682"/>
                    </a:cubicBezTo>
                    <a:cubicBezTo>
                      <a:pt x="197" y="673"/>
                      <a:pt x="187" y="666"/>
                      <a:pt x="176" y="663"/>
                    </a:cubicBezTo>
                    <a:cubicBezTo>
                      <a:pt x="176" y="661"/>
                      <a:pt x="176" y="659"/>
                      <a:pt x="176" y="657"/>
                    </a:cubicBezTo>
                    <a:cubicBezTo>
                      <a:pt x="176" y="457"/>
                      <a:pt x="176" y="457"/>
                      <a:pt x="176" y="457"/>
                    </a:cubicBezTo>
                    <a:cubicBezTo>
                      <a:pt x="186" y="458"/>
                      <a:pt x="194" y="459"/>
                      <a:pt x="202" y="459"/>
                    </a:cubicBezTo>
                    <a:cubicBezTo>
                      <a:pt x="251" y="466"/>
                      <a:pt x="298" y="469"/>
                      <a:pt x="343" y="469"/>
                    </a:cubicBezTo>
                    <a:cubicBezTo>
                      <a:pt x="357" y="468"/>
                      <a:pt x="370" y="468"/>
                      <a:pt x="383" y="467"/>
                    </a:cubicBezTo>
                    <a:cubicBezTo>
                      <a:pt x="443" y="464"/>
                      <a:pt x="498" y="455"/>
                      <a:pt x="548" y="440"/>
                    </a:cubicBezTo>
                    <a:cubicBezTo>
                      <a:pt x="549" y="440"/>
                      <a:pt x="550" y="440"/>
                      <a:pt x="552" y="440"/>
                    </a:cubicBezTo>
                    <a:cubicBezTo>
                      <a:pt x="556" y="440"/>
                      <a:pt x="560" y="438"/>
                      <a:pt x="562" y="435"/>
                    </a:cubicBezTo>
                    <a:cubicBezTo>
                      <a:pt x="564" y="435"/>
                      <a:pt x="566" y="434"/>
                      <a:pt x="569" y="433"/>
                    </a:cubicBezTo>
                    <a:cubicBezTo>
                      <a:pt x="571" y="431"/>
                      <a:pt x="573" y="429"/>
                      <a:pt x="575" y="427"/>
                    </a:cubicBezTo>
                    <a:cubicBezTo>
                      <a:pt x="575" y="427"/>
                      <a:pt x="576" y="426"/>
                      <a:pt x="577" y="425"/>
                    </a:cubicBezTo>
                    <a:cubicBezTo>
                      <a:pt x="577" y="424"/>
                      <a:pt x="577" y="424"/>
                      <a:pt x="577" y="424"/>
                    </a:cubicBezTo>
                    <a:cubicBezTo>
                      <a:pt x="593" y="403"/>
                      <a:pt x="581" y="367"/>
                      <a:pt x="538" y="317"/>
                    </a:cubicBezTo>
                    <a:cubicBezTo>
                      <a:pt x="534" y="312"/>
                      <a:pt x="529" y="307"/>
                      <a:pt x="524" y="303"/>
                    </a:cubicBezTo>
                    <a:cubicBezTo>
                      <a:pt x="498" y="273"/>
                      <a:pt x="467" y="243"/>
                      <a:pt x="430" y="213"/>
                    </a:cubicBezTo>
                    <a:cubicBezTo>
                      <a:pt x="425" y="247"/>
                      <a:pt x="425" y="247"/>
                      <a:pt x="425" y="247"/>
                    </a:cubicBezTo>
                    <a:cubicBezTo>
                      <a:pt x="452" y="271"/>
                      <a:pt x="477" y="294"/>
                      <a:pt x="497" y="317"/>
                    </a:cubicBezTo>
                    <a:cubicBezTo>
                      <a:pt x="499" y="319"/>
                      <a:pt x="500" y="320"/>
                      <a:pt x="502" y="322"/>
                    </a:cubicBezTo>
                    <a:cubicBezTo>
                      <a:pt x="540" y="363"/>
                      <a:pt x="557" y="390"/>
                      <a:pt x="554" y="403"/>
                    </a:cubicBezTo>
                    <a:cubicBezTo>
                      <a:pt x="552" y="405"/>
                      <a:pt x="550" y="406"/>
                      <a:pt x="548" y="407"/>
                    </a:cubicBezTo>
                    <a:cubicBezTo>
                      <a:pt x="547" y="408"/>
                      <a:pt x="546" y="409"/>
                      <a:pt x="544" y="411"/>
                    </a:cubicBezTo>
                    <a:cubicBezTo>
                      <a:pt x="527" y="413"/>
                      <a:pt x="497" y="405"/>
                      <a:pt x="456" y="387"/>
                    </a:cubicBezTo>
                    <a:cubicBezTo>
                      <a:pt x="433" y="377"/>
                      <a:pt x="409" y="366"/>
                      <a:pt x="383" y="352"/>
                    </a:cubicBezTo>
                    <a:cubicBezTo>
                      <a:pt x="365" y="341"/>
                      <a:pt x="345" y="330"/>
                      <a:pt x="325" y="317"/>
                    </a:cubicBezTo>
                    <a:cubicBezTo>
                      <a:pt x="303" y="303"/>
                      <a:pt x="280" y="288"/>
                      <a:pt x="257" y="272"/>
                    </a:cubicBezTo>
                    <a:cubicBezTo>
                      <a:pt x="202" y="234"/>
                      <a:pt x="156" y="197"/>
                      <a:pt x="118" y="161"/>
                    </a:cubicBezTo>
                    <a:cubicBezTo>
                      <a:pt x="104" y="147"/>
                      <a:pt x="91" y="134"/>
                      <a:pt x="80" y="121"/>
                    </a:cubicBezTo>
                    <a:cubicBezTo>
                      <a:pt x="59" y="100"/>
                      <a:pt x="45" y="82"/>
                      <a:pt x="38" y="68"/>
                    </a:cubicBezTo>
                    <a:cubicBezTo>
                      <a:pt x="32" y="51"/>
                      <a:pt x="30" y="43"/>
                      <a:pt x="31" y="41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41" y="32"/>
                      <a:pt x="72" y="37"/>
                      <a:pt x="126" y="57"/>
                    </a:cubicBezTo>
                    <a:cubicBezTo>
                      <a:pt x="124" y="57"/>
                      <a:pt x="124" y="57"/>
                      <a:pt x="124" y="57"/>
                    </a:cubicBezTo>
                    <a:cubicBezTo>
                      <a:pt x="162" y="73"/>
                      <a:pt x="203" y="94"/>
                      <a:pt x="246" y="119"/>
                    </a:cubicBezTo>
                    <a:cubicBezTo>
                      <a:pt x="278" y="102"/>
                      <a:pt x="278" y="102"/>
                      <a:pt x="278" y="102"/>
                    </a:cubicBezTo>
                    <a:cubicBezTo>
                      <a:pt x="228" y="71"/>
                      <a:pt x="181" y="47"/>
                      <a:pt x="136" y="29"/>
                    </a:cubicBezTo>
                    <a:cubicBezTo>
                      <a:pt x="63" y="1"/>
                      <a:pt x="21" y="0"/>
                      <a:pt x="7" y="24"/>
                    </a:cubicBezTo>
                    <a:cubicBezTo>
                      <a:pt x="3" y="32"/>
                      <a:pt x="1" y="39"/>
                      <a:pt x="1" y="45"/>
                    </a:cubicBezTo>
                    <a:cubicBezTo>
                      <a:pt x="1" y="47"/>
                      <a:pt x="1" y="47"/>
                      <a:pt x="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22"/>
              <p:cNvSpPr>
                <a:spLocks/>
              </p:cNvSpPr>
              <p:nvPr/>
            </p:nvSpPr>
            <p:spPr bwMode="auto">
              <a:xfrm>
                <a:off x="3312" y="953"/>
                <a:ext cx="49" cy="45"/>
              </a:xfrm>
              <a:custGeom>
                <a:avLst/>
                <a:gdLst>
                  <a:gd name="T0" fmla="*/ 7 w 70"/>
                  <a:gd name="T1" fmla="*/ 21 h 64"/>
                  <a:gd name="T2" fmla="*/ 22 w 70"/>
                  <a:gd name="T3" fmla="*/ 32 h 64"/>
                  <a:gd name="T4" fmla="*/ 65 w 70"/>
                  <a:gd name="T5" fmla="*/ 64 h 64"/>
                  <a:gd name="T6" fmla="*/ 70 w 70"/>
                  <a:gd name="T7" fmla="*/ 29 h 64"/>
                  <a:gd name="T8" fmla="*/ 59 w 70"/>
                  <a:gd name="T9" fmla="*/ 21 h 64"/>
                  <a:gd name="T10" fmla="*/ 40 w 70"/>
                  <a:gd name="T11" fmla="*/ 8 h 64"/>
                  <a:gd name="T12" fmla="*/ 30 w 70"/>
                  <a:gd name="T13" fmla="*/ 0 h 64"/>
                  <a:gd name="T14" fmla="*/ 0 w 70"/>
                  <a:gd name="T15" fmla="*/ 16 h 64"/>
                  <a:gd name="T16" fmla="*/ 7 w 70"/>
                  <a:gd name="T17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64">
                    <a:moveTo>
                      <a:pt x="7" y="21"/>
                    </a:moveTo>
                    <a:cubicBezTo>
                      <a:pt x="11" y="25"/>
                      <a:pt x="17" y="29"/>
                      <a:pt x="22" y="32"/>
                    </a:cubicBezTo>
                    <a:cubicBezTo>
                      <a:pt x="37" y="43"/>
                      <a:pt x="51" y="53"/>
                      <a:pt x="65" y="64"/>
                    </a:cubicBezTo>
                    <a:cubicBezTo>
                      <a:pt x="70" y="29"/>
                      <a:pt x="70" y="29"/>
                      <a:pt x="70" y="29"/>
                    </a:cubicBezTo>
                    <a:cubicBezTo>
                      <a:pt x="66" y="26"/>
                      <a:pt x="62" y="23"/>
                      <a:pt x="59" y="21"/>
                    </a:cubicBezTo>
                    <a:cubicBezTo>
                      <a:pt x="53" y="17"/>
                      <a:pt x="46" y="12"/>
                      <a:pt x="40" y="8"/>
                    </a:cubicBezTo>
                    <a:cubicBezTo>
                      <a:pt x="37" y="6"/>
                      <a:pt x="33" y="3"/>
                      <a:pt x="3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8"/>
                      <a:pt x="5" y="19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59" name="Rectangle 285"/>
          <p:cNvSpPr>
            <a:spLocks noChangeArrowheads="1"/>
          </p:cNvSpPr>
          <p:nvPr/>
        </p:nvSpPr>
        <p:spPr bwMode="auto">
          <a:xfrm>
            <a:off x="5676916" y="4161555"/>
            <a:ext cx="621595" cy="56979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0" tIns="0" rIns="0" bIns="36576" anchor="ctr" anchorCtr="1"/>
          <a:lstStyle/>
          <a:p>
            <a:pPr algn="ctr">
              <a:defRPr/>
            </a:pPr>
            <a:r>
              <a:rPr lang="en-GB" sz="900" b="1" dirty="0" smtClean="0">
                <a:solidFill>
                  <a:prstClr val="white"/>
                </a:solidFill>
              </a:rPr>
              <a:t>WIFI / </a:t>
            </a:r>
          </a:p>
          <a:p>
            <a:pPr algn="ctr">
              <a:defRPr/>
            </a:pPr>
            <a:r>
              <a:rPr lang="en-GB" sz="900" b="1" dirty="0" smtClean="0">
                <a:solidFill>
                  <a:prstClr val="white"/>
                </a:solidFill>
              </a:rPr>
              <a:t>BT</a:t>
            </a:r>
            <a:endParaRPr lang="en-GB" sz="900" b="1" dirty="0">
              <a:solidFill>
                <a:prstClr val="white"/>
              </a:solidFill>
            </a:endParaRPr>
          </a:p>
        </p:txBody>
      </p:sp>
      <p:pic>
        <p:nvPicPr>
          <p:cNvPr id="160" name="Picture 2" descr="https://encrypted-tbn0.gstatic.com/images?q=tbn:ANd9GcSiLbodWcogwd9SADNiQrte8212SPdhVlboJXVD667v4z6SxpJdDw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04" y="783333"/>
            <a:ext cx="628996" cy="62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1" name="Group 160"/>
          <p:cNvGrpSpPr>
            <a:grpSpLocks noChangeAspect="1"/>
          </p:cNvGrpSpPr>
          <p:nvPr/>
        </p:nvGrpSpPr>
        <p:grpSpPr>
          <a:xfrm>
            <a:off x="809716" y="1786558"/>
            <a:ext cx="4247143" cy="3701767"/>
            <a:chOff x="5760720" y="1225296"/>
            <a:chExt cx="5981890" cy="5213757"/>
          </a:xfrm>
        </p:grpSpPr>
        <p:sp>
          <p:nvSpPr>
            <p:cNvPr id="162" name="Rectangle 161"/>
            <p:cNvSpPr/>
            <p:nvPr/>
          </p:nvSpPr>
          <p:spPr>
            <a:xfrm>
              <a:off x="5760720" y="1225296"/>
              <a:ext cx="5981890" cy="5213757"/>
            </a:xfrm>
            <a:prstGeom prst="rect">
              <a:avLst/>
            </a:prstGeom>
            <a:solidFill>
              <a:srgbClr val="C41230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" b="1">
                <a:solidFill>
                  <a:prstClr val="white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514931" y="5615826"/>
              <a:ext cx="836882" cy="7244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Debug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6947132" y="3660801"/>
              <a:ext cx="903060" cy="86603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Secure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Memory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Access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Unit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9646177" y="5902463"/>
              <a:ext cx="599503" cy="354817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>
                  <a:solidFill>
                    <a:prstClr val="black"/>
                  </a:solidFill>
                </a:rPr>
                <a:t>JTAG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6955852" y="4624463"/>
              <a:ext cx="885621" cy="8794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256KB 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Secure</a:t>
              </a:r>
            </a:p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Scratch </a:t>
              </a:r>
              <a:r>
                <a:rPr lang="en-US" sz="900" b="1" dirty="0" smtClean="0">
                  <a:solidFill>
                    <a:prstClr val="black"/>
                  </a:solidFill>
                </a:rPr>
                <a:t/>
              </a:r>
              <a:br>
                <a:rPr lang="en-US" sz="900" b="1" dirty="0" smtClean="0">
                  <a:solidFill>
                    <a:prstClr val="black"/>
                  </a:solidFill>
                </a:rPr>
              </a:br>
              <a:r>
                <a:rPr lang="en-US" sz="900" b="1" dirty="0" smtClean="0">
                  <a:solidFill>
                    <a:prstClr val="black"/>
                  </a:solidFill>
                </a:rPr>
                <a:t>RAM</a:t>
              </a:r>
              <a:endParaRPr lang="en-US" sz="900" b="1" dirty="0">
                <a:solidFill>
                  <a:prstClr val="black"/>
                </a:solidFill>
              </a:endParaRPr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8008711" y="4872924"/>
              <a:ext cx="2345589" cy="636292"/>
              <a:chOff x="2645510" y="4741891"/>
              <a:chExt cx="2345589" cy="636292"/>
            </a:xfrm>
          </p:grpSpPr>
          <p:sp>
            <p:nvSpPr>
              <p:cNvPr id="246" name="Rectangle 245"/>
              <p:cNvSpPr/>
              <p:nvPr/>
            </p:nvSpPr>
            <p:spPr>
              <a:xfrm>
                <a:off x="2645510" y="4741891"/>
                <a:ext cx="2345589" cy="63629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System</a:t>
                </a:r>
              </a:p>
            </p:txBody>
          </p:sp>
          <p:grpSp>
            <p:nvGrpSpPr>
              <p:cNvPr id="247" name="Group 246"/>
              <p:cNvGrpSpPr/>
              <p:nvPr/>
            </p:nvGrpSpPr>
            <p:grpSpPr>
              <a:xfrm>
                <a:off x="2714109" y="4992242"/>
                <a:ext cx="2209244" cy="324010"/>
                <a:chOff x="2714109" y="4992242"/>
                <a:chExt cx="2209244" cy="324010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2714109" y="4992242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Cortex</a:t>
                  </a:r>
                </a:p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M0</a:t>
                  </a: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3286560" y="4992242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DMU</a:t>
                  </a: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4431462" y="4992242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LDO’s</a:t>
                  </a: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3859011" y="4996941"/>
                  <a:ext cx="491891" cy="3193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PMU</a:t>
                  </a:r>
                </a:p>
              </p:txBody>
            </p:sp>
          </p:grpSp>
        </p:grpSp>
        <p:grpSp>
          <p:nvGrpSpPr>
            <p:cNvPr id="168" name="Group 167"/>
            <p:cNvGrpSpPr/>
            <p:nvPr/>
          </p:nvGrpSpPr>
          <p:grpSpPr>
            <a:xfrm>
              <a:off x="5927328" y="1448785"/>
              <a:ext cx="1929384" cy="2114448"/>
              <a:chOff x="564127" y="1317752"/>
              <a:chExt cx="1929384" cy="2114448"/>
            </a:xfrm>
          </p:grpSpPr>
          <p:sp>
            <p:nvSpPr>
              <p:cNvPr id="232" name="Rectangle 231"/>
              <p:cNvSpPr/>
              <p:nvPr/>
            </p:nvSpPr>
            <p:spPr>
              <a:xfrm>
                <a:off x="564127" y="1317752"/>
                <a:ext cx="1929384" cy="211444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Security </a:t>
                </a: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16925" y="1597030"/>
                <a:ext cx="1623788" cy="1761341"/>
                <a:chOff x="681581" y="1597030"/>
                <a:chExt cx="1623788" cy="1761341"/>
              </a:xfrm>
            </p:grpSpPr>
            <p:grpSp>
              <p:nvGrpSpPr>
                <p:cNvPr id="234" name="Group 233"/>
                <p:cNvGrpSpPr/>
                <p:nvPr/>
              </p:nvGrpSpPr>
              <p:grpSpPr>
                <a:xfrm>
                  <a:off x="681581" y="1597030"/>
                  <a:ext cx="1623788" cy="837127"/>
                  <a:chOff x="681581" y="1597030"/>
                  <a:chExt cx="1623788" cy="837127"/>
                </a:xfrm>
              </p:grpSpPr>
              <p:sp>
                <p:nvSpPr>
                  <p:cNvPr id="240" name="Rectangle 239"/>
                  <p:cNvSpPr/>
                  <p:nvPr/>
                </p:nvSpPr>
                <p:spPr>
                  <a:xfrm>
                    <a:off x="681581" y="1597030"/>
                    <a:ext cx="1623788" cy="837127"/>
                  </a:xfrm>
                  <a:prstGeom prst="rect">
                    <a:avLst/>
                  </a:prstGeom>
                  <a:solidFill>
                    <a:schemeClr val="accent5">
                      <a:alpha val="50000"/>
                    </a:schemeClr>
                  </a:solidFill>
                  <a:ln w="19050" cap="rnd">
                    <a:solidFill>
                      <a:srgbClr val="C4123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91440" bIns="91440" rtlCol="0" anchor="ctr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endParaRPr lang="en-US" sz="900" b="1" dirty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241" name="Group 240"/>
                  <p:cNvGrpSpPr/>
                  <p:nvPr/>
                </p:nvGrpSpPr>
                <p:grpSpPr>
                  <a:xfrm>
                    <a:off x="783341" y="1827057"/>
                    <a:ext cx="1420268" cy="567878"/>
                    <a:chOff x="783341" y="1827057"/>
                    <a:chExt cx="1420268" cy="567878"/>
                  </a:xfrm>
                </p:grpSpPr>
                <p:sp>
                  <p:nvSpPr>
                    <p:cNvPr id="243" name="Rectangle 242"/>
                    <p:cNvSpPr/>
                    <p:nvPr/>
                  </p:nvSpPr>
                  <p:spPr>
                    <a:xfrm>
                      <a:off x="783341" y="1827057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/>
                      <a:r>
                        <a:rPr lang="en-US" sz="600" b="1" dirty="0">
                          <a:solidFill>
                            <a:prstClr val="black"/>
                          </a:solidFill>
                        </a:rPr>
                        <a:t>RTC with Alarm</a:t>
                      </a:r>
                    </a:p>
                  </p:txBody>
                </p:sp>
                <p:sp>
                  <p:nvSpPr>
                    <p:cNvPr id="244" name="Rectangle 243"/>
                    <p:cNvSpPr/>
                    <p:nvPr/>
                  </p:nvSpPr>
                  <p:spPr>
                    <a:xfrm>
                      <a:off x="783341" y="2028207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/>
                      <a:r>
                        <a:rPr lang="en-US" sz="600" b="1" dirty="0">
                          <a:solidFill>
                            <a:prstClr val="black"/>
                          </a:solidFill>
                        </a:rPr>
                        <a:t>Tamper Detect/Sensors</a:t>
                      </a:r>
                    </a:p>
                  </p:txBody>
                </p:sp>
                <p:sp>
                  <p:nvSpPr>
                    <p:cNvPr id="245" name="Rectangle 244"/>
                    <p:cNvSpPr/>
                    <p:nvPr/>
                  </p:nvSpPr>
                  <p:spPr>
                    <a:xfrm>
                      <a:off x="783341" y="2224187"/>
                      <a:ext cx="1420268" cy="17074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eaLnBrk="0" hangingPunct="0"/>
                      <a:r>
                        <a:rPr lang="en-US" sz="600" b="1" dirty="0">
                          <a:solidFill>
                            <a:prstClr val="black"/>
                          </a:solidFill>
                        </a:rPr>
                        <a:t>BBRAM 1280b</a:t>
                      </a:r>
                    </a:p>
                  </p:txBody>
                </p:sp>
              </p:grpSp>
              <p:sp>
                <p:nvSpPr>
                  <p:cNvPr id="242" name="TextBox 241"/>
                  <p:cNvSpPr txBox="1"/>
                  <p:nvPr/>
                </p:nvSpPr>
                <p:spPr>
                  <a:xfrm>
                    <a:off x="1081503" y="1652819"/>
                    <a:ext cx="823945" cy="13654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>
                    <a:defPPr>
                      <a:defRPr lang="en-US"/>
                    </a:defPPr>
                    <a:lvl1pPr algn="ctr">
                      <a:lnSpc>
                        <a:spcPct val="90000"/>
                      </a:lnSpc>
                      <a:spcBef>
                        <a:spcPts val="600"/>
                      </a:spcBef>
                      <a:defRPr sz="1000" b="1">
                        <a:latin typeface="+mn-lt"/>
                      </a:defRPr>
                    </a:lvl1pPr>
                  </a:lstStyle>
                  <a:p>
                    <a:r>
                      <a:rPr lang="en-US" sz="700" dirty="0">
                        <a:solidFill>
                          <a:prstClr val="black"/>
                        </a:solidFill>
                      </a:rPr>
                      <a:t>Tamper Mesh</a:t>
                    </a:r>
                  </a:p>
                </p:txBody>
              </p:sp>
            </p:grpSp>
            <p:grpSp>
              <p:nvGrpSpPr>
                <p:cNvPr id="235" name="Group 234"/>
                <p:cNvGrpSpPr/>
                <p:nvPr/>
              </p:nvGrpSpPr>
              <p:grpSpPr>
                <a:xfrm>
                  <a:off x="681581" y="2480525"/>
                  <a:ext cx="1623788" cy="877846"/>
                  <a:chOff x="681581" y="2480525"/>
                  <a:chExt cx="1623788" cy="877846"/>
                </a:xfrm>
              </p:grpSpPr>
              <p:sp>
                <p:nvSpPr>
                  <p:cNvPr id="236" name="Rectangle 235"/>
                  <p:cNvSpPr/>
                  <p:nvPr/>
                </p:nvSpPr>
                <p:spPr>
                  <a:xfrm>
                    <a:off x="681581" y="2480525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Crypto Accelerators</a:t>
                    </a:r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681581" y="2701053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T-RNG</a:t>
                    </a:r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681581" y="2924785"/>
                    <a:ext cx="1623788" cy="21088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OTP -NVM 2Kb</a:t>
                    </a:r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681581" y="3147494"/>
                    <a:ext cx="1623788" cy="2108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600" b="1" dirty="0">
                        <a:solidFill>
                          <a:prstClr val="black"/>
                        </a:solidFill>
                      </a:rPr>
                      <a:t>Secure Protection Logic</a:t>
                    </a:r>
                  </a:p>
                </p:txBody>
              </p:sp>
            </p:grpSp>
          </p:grpSp>
        </p:grpSp>
        <p:sp>
          <p:nvSpPr>
            <p:cNvPr id="169" name="Rectangle 168"/>
            <p:cNvSpPr/>
            <p:nvPr/>
          </p:nvSpPr>
          <p:spPr>
            <a:xfrm>
              <a:off x="10472833" y="2646434"/>
              <a:ext cx="1133477" cy="370114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137160" rIns="91440" bIns="137160" rtlCol="0" anchor="t" anchorCtr="0">
              <a:normAutofit/>
            </a:bodyPr>
            <a:lstStyle/>
            <a:p>
              <a:pPr algn="ctr">
                <a:lnSpc>
                  <a:spcPct val="50000"/>
                </a:lnSpc>
                <a:spcAft>
                  <a:spcPts val="600"/>
                </a:spcAft>
              </a:pPr>
              <a:r>
                <a:rPr lang="en-US" sz="800" b="1" dirty="0">
                  <a:solidFill>
                    <a:prstClr val="white"/>
                  </a:solidFill>
                </a:rPr>
                <a:t>Standard I/O</a:t>
              </a: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10570030" y="3071324"/>
              <a:ext cx="955710" cy="38636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  <a:cs typeface="Arial" charset="0"/>
                </a:rPr>
                <a:t>USB2.0 (3)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011151" y="1477819"/>
              <a:ext cx="3595159" cy="10554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User Interface</a:t>
              </a: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129873" y="1845345"/>
              <a:ext cx="560356" cy="488947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700" b="1" dirty="0">
                  <a:solidFill>
                    <a:prstClr val="black"/>
                  </a:solidFill>
                </a:rPr>
                <a:t>LCD</a:t>
              </a: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996162" y="5613670"/>
              <a:ext cx="1440159" cy="7265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Reader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077310" y="5900308"/>
              <a:ext cx="1256276" cy="355872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 smtClean="0">
                  <a:solidFill>
                    <a:prstClr val="black"/>
                  </a:solidFill>
                </a:rPr>
                <a:t>Smart Cardx2</a:t>
              </a:r>
              <a:endParaRPr lang="en-US" sz="600" b="1" dirty="0">
                <a:solidFill>
                  <a:prstClr val="black"/>
                </a:solidFill>
              </a:endParaRP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8740565" y="1845345"/>
              <a:ext cx="2718278" cy="488946"/>
              <a:chOff x="3377364" y="1714312"/>
              <a:chExt cx="2718278" cy="488946"/>
            </a:xfrm>
          </p:grpSpPr>
          <p:sp>
            <p:nvSpPr>
              <p:cNvPr id="228" name="Rectangle 227"/>
              <p:cNvSpPr/>
              <p:nvPr/>
            </p:nvSpPr>
            <p:spPr>
              <a:xfrm>
                <a:off x="3377364" y="1714312"/>
                <a:ext cx="648786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Touch</a:t>
                </a:r>
              </a:p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Screen</a:t>
                </a: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4681217" y="1714312"/>
                <a:ext cx="655886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Keypad</a:t>
                </a: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381714" y="1714312"/>
                <a:ext cx="713928" cy="488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I</a:t>
                </a:r>
                <a:r>
                  <a:rPr lang="en-US" sz="700" b="1" baseline="30000" dirty="0">
                    <a:solidFill>
                      <a:prstClr val="black"/>
                    </a:solidFill>
                  </a:rPr>
                  <a:t>2</a:t>
                </a:r>
                <a:r>
                  <a:rPr lang="en-US" sz="700" b="1" dirty="0">
                    <a:solidFill>
                      <a:prstClr val="black"/>
                    </a:solidFill>
                  </a:rPr>
                  <a:t>S</a:t>
                </a:r>
                <a:r>
                  <a:rPr lang="en-US" sz="700" b="1" dirty="0" smtClean="0">
                    <a:solidFill>
                      <a:prstClr val="black"/>
                    </a:solidFill>
                  </a:rPr>
                  <a:t>/</a:t>
                </a:r>
                <a:br>
                  <a:rPr lang="en-US" sz="700" b="1" dirty="0" smtClean="0">
                    <a:solidFill>
                      <a:prstClr val="black"/>
                    </a:solidFill>
                  </a:rPr>
                </a:br>
                <a:r>
                  <a:rPr lang="en-US" sz="700" b="1" dirty="0" smtClean="0">
                    <a:solidFill>
                      <a:prstClr val="black"/>
                    </a:solidFill>
                  </a:rPr>
                  <a:t>TDM </a:t>
                </a:r>
                <a:r>
                  <a:rPr lang="en-US" sz="700" b="1" dirty="0">
                    <a:solidFill>
                      <a:prstClr val="black"/>
                    </a:solidFill>
                  </a:rPr>
                  <a:t>(3)</a:t>
                </a: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4074489" y="1714312"/>
                <a:ext cx="560356" cy="4889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sz="700" b="1" dirty="0">
                    <a:solidFill>
                      <a:prstClr val="black"/>
                    </a:solidFill>
                  </a:rPr>
                  <a:t>Camera</a:t>
                </a:r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10570030" y="3530064"/>
              <a:ext cx="955710" cy="2680063"/>
              <a:chOff x="5206829" y="3399031"/>
              <a:chExt cx="955710" cy="2680063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5206829" y="3399031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SDIO (2)</a:t>
                </a: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206829" y="3857771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UART (5)</a:t>
                </a: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206829" y="4316510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I</a:t>
                </a:r>
                <a:r>
                  <a:rPr lang="en-US" sz="700" b="1" baseline="30000" dirty="0">
                    <a:solidFill>
                      <a:srgbClr val="000000"/>
                    </a:solidFill>
                    <a:cs typeface="Arial" charset="0"/>
                  </a:rPr>
                  <a:t>2</a:t>
                </a: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C (2)</a:t>
                </a: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206829" y="4775250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SPI (6)</a:t>
                </a: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206829" y="5233989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GPIO </a:t>
                </a:r>
                <a:r>
                  <a:rPr lang="en-US" sz="700" b="1" dirty="0" smtClean="0">
                    <a:solidFill>
                      <a:srgbClr val="000000"/>
                    </a:solidFill>
                    <a:cs typeface="Arial" charset="0"/>
                  </a:rPr>
                  <a:t>(</a:t>
                </a:r>
                <a:r>
                  <a:rPr lang="en-US" sz="700" b="1" dirty="0">
                    <a:solidFill>
                      <a:srgbClr val="000000"/>
                    </a:solidFill>
                  </a:rPr>
                  <a:t>1</a:t>
                </a:r>
                <a:r>
                  <a:rPr lang="en-US" sz="700" b="1" dirty="0" smtClean="0">
                    <a:solidFill>
                      <a:srgbClr val="000000"/>
                    </a:solidFill>
                  </a:rPr>
                  <a:t>67</a:t>
                </a:r>
                <a:r>
                  <a:rPr lang="en-US" sz="700" b="1" dirty="0" smtClean="0">
                    <a:solidFill>
                      <a:srgbClr val="000000"/>
                    </a:solidFill>
                    <a:cs typeface="Arial" charset="0"/>
                  </a:rPr>
                  <a:t>)</a:t>
                </a:r>
                <a:endParaRPr lang="en-US" sz="700" b="1" dirty="0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5206829" y="5692728"/>
                <a:ext cx="955710" cy="386366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square" lIns="45720" tIns="45720" rIns="45720" bIns="4572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000000"/>
                    </a:solidFill>
                    <a:cs typeface="Arial" charset="0"/>
                  </a:rPr>
                  <a:t>PWM (6)</a:t>
                </a:r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5920638" y="3660800"/>
              <a:ext cx="936038" cy="1846737"/>
              <a:chOff x="557437" y="3550427"/>
              <a:chExt cx="936038" cy="1846737"/>
            </a:xfrm>
          </p:grpSpPr>
          <p:sp>
            <p:nvSpPr>
              <p:cNvPr id="202" name="Rectangle 201"/>
              <p:cNvSpPr/>
              <p:nvPr/>
            </p:nvSpPr>
            <p:spPr>
              <a:xfrm>
                <a:off x="557437" y="3550427"/>
                <a:ext cx="936038" cy="184673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Memory</a:t>
                </a:r>
              </a:p>
              <a:p>
                <a:pPr algn="ctr" eaLnBrk="0" hangingPunct="0"/>
                <a:r>
                  <a:rPr lang="en-US" sz="900" b="1" dirty="0">
                    <a:solidFill>
                      <a:prstClr val="black"/>
                    </a:solidFill>
                  </a:rPr>
                  <a:t>Controllers</a:t>
                </a: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644998" y="4028739"/>
                <a:ext cx="760917" cy="1295680"/>
                <a:chOff x="644517" y="4028739"/>
                <a:chExt cx="760917" cy="1295680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644517" y="4028739"/>
                  <a:ext cx="760917" cy="359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DDR3 (L) </a:t>
                  </a:r>
                  <a:r>
                    <a:rPr lang="en-US" sz="600" b="1" dirty="0" smtClean="0">
                      <a:solidFill>
                        <a:prstClr val="black"/>
                      </a:solidFill>
                    </a:rPr>
                    <a:t/>
                  </a:r>
                  <a:br>
                    <a:rPr lang="en-US" sz="600" b="1" dirty="0" smtClean="0">
                      <a:solidFill>
                        <a:prstClr val="black"/>
                      </a:solidFill>
                    </a:rPr>
                  </a:br>
                  <a:r>
                    <a:rPr lang="en-US" sz="600" b="1" dirty="0" smtClean="0">
                      <a:solidFill>
                        <a:prstClr val="black"/>
                      </a:solidFill>
                    </a:rPr>
                    <a:t>LPDDR2</a:t>
                  </a:r>
                  <a:endParaRPr lang="en-US" sz="600" b="1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644517" y="4496732"/>
                  <a:ext cx="760917" cy="359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NAND</a:t>
                  </a:r>
                </a:p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SRAM</a:t>
                  </a: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644517" y="4964725"/>
                  <a:ext cx="760917" cy="3596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eaLnBrk="0" hangingPunct="0"/>
                  <a:r>
                    <a:rPr lang="en-US" sz="600" b="1" dirty="0">
                      <a:solidFill>
                        <a:prstClr val="black"/>
                      </a:solidFill>
                    </a:rPr>
                    <a:t>Serial Flash</a:t>
                  </a:r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8007179" y="2646434"/>
              <a:ext cx="2347122" cy="2126827"/>
              <a:chOff x="2643978" y="2515401"/>
              <a:chExt cx="2347122" cy="2126827"/>
            </a:xfrm>
          </p:grpSpPr>
          <p:sp>
            <p:nvSpPr>
              <p:cNvPr id="182" name="Rectangle 181"/>
              <p:cNvSpPr/>
              <p:nvPr/>
            </p:nvSpPr>
            <p:spPr>
              <a:xfrm>
                <a:off x="2643978" y="2515401"/>
                <a:ext cx="2347122" cy="212682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t"/>
              <a:lstStyle/>
              <a:p>
                <a:pPr algn="ctr" eaLnBrk="0" hangingPunct="0"/>
                <a:r>
                  <a:rPr lang="en-US" sz="900" b="1" dirty="0" smtClean="0">
                    <a:solidFill>
                      <a:prstClr val="black"/>
                    </a:solidFill>
                  </a:rPr>
                  <a:t>CPU Subsystem</a:t>
                </a:r>
                <a:endParaRPr lang="en-US" sz="900" b="1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2899012" y="2927765"/>
                <a:ext cx="1837054" cy="1583430"/>
                <a:chOff x="2834322" y="2927765"/>
                <a:chExt cx="1837054" cy="1583430"/>
              </a:xfrm>
            </p:grpSpPr>
            <p:grpSp>
              <p:nvGrpSpPr>
                <p:cNvPr id="184" name="Group 183"/>
                <p:cNvGrpSpPr/>
                <p:nvPr/>
              </p:nvGrpSpPr>
              <p:grpSpPr>
                <a:xfrm>
                  <a:off x="2834322" y="2927765"/>
                  <a:ext cx="1837054" cy="1238363"/>
                  <a:chOff x="2834322" y="2927765"/>
                  <a:chExt cx="1837054" cy="1238363"/>
                </a:xfrm>
              </p:grpSpPr>
              <p:sp>
                <p:nvSpPr>
                  <p:cNvPr id="190" name="Rectangle 189"/>
                  <p:cNvSpPr/>
                  <p:nvPr/>
                </p:nvSpPr>
                <p:spPr>
                  <a:xfrm>
                    <a:off x="4068936" y="2937971"/>
                    <a:ext cx="602440" cy="5230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256KB</a:t>
                    </a:r>
                    <a:br>
                      <a:rPr lang="en-US" sz="700" b="1" dirty="0">
                        <a:solidFill>
                          <a:prstClr val="black"/>
                        </a:solidFill>
                      </a:rPr>
                    </a:br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L2</a:t>
                    </a:r>
                    <a:br>
                      <a:rPr lang="en-US" sz="700" b="1" dirty="0">
                        <a:solidFill>
                          <a:prstClr val="black"/>
                        </a:solidFill>
                      </a:rPr>
                    </a:br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cache</a:t>
                    </a:r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2834322" y="2927765"/>
                    <a:ext cx="535972" cy="5105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32K </a:t>
                    </a:r>
                  </a:p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(I)</a:t>
                    </a:r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3451629" y="2927765"/>
                    <a:ext cx="535972" cy="5105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32K</a:t>
                    </a:r>
                    <a:br>
                      <a:rPr lang="en-US" sz="700" b="1" dirty="0">
                        <a:solidFill>
                          <a:prstClr val="black"/>
                        </a:solidFill>
                      </a:rPr>
                    </a:br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(D)</a:t>
                    </a:r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4063312" y="3551324"/>
                    <a:ext cx="594638" cy="6148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/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Boot</a:t>
                    </a:r>
                  </a:p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ROM</a:t>
                    </a:r>
                  </a:p>
                  <a:p>
                    <a:pPr algn="ctr" eaLnBrk="0" hangingPunct="0"/>
                    <a:r>
                      <a:rPr lang="en-US" sz="700" b="1" dirty="0">
                        <a:solidFill>
                          <a:prstClr val="black"/>
                        </a:solidFill>
                      </a:rPr>
                      <a:t>256KB</a:t>
                    </a:r>
                  </a:p>
                </p:txBody>
              </p:sp>
            </p:grpSp>
            <p:sp>
              <p:nvSpPr>
                <p:cNvPr id="185" name="Rectangle 184"/>
                <p:cNvSpPr/>
                <p:nvPr/>
              </p:nvSpPr>
              <p:spPr>
                <a:xfrm>
                  <a:off x="4063312" y="4239853"/>
                  <a:ext cx="594638" cy="271342"/>
                </a:xfrm>
                <a:prstGeom prst="rect">
                  <a:avLst/>
                </a:prstGeom>
                <a:solidFill>
                  <a:srgbClr val="78A22F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500" b="1" dirty="0">
                      <a:solidFill>
                        <a:srgbClr val="FFFFFF"/>
                      </a:solidFill>
                    </a:rPr>
                    <a:t>3</a:t>
                  </a:r>
                  <a:r>
                    <a:rPr lang="en-US" sz="500" b="1" dirty="0" smtClean="0">
                      <a:solidFill>
                        <a:srgbClr val="FFFFFF"/>
                      </a:solidFill>
                    </a:rPr>
                    <a:t>D </a:t>
                  </a:r>
                  <a:r>
                    <a:rPr lang="en-US" sz="500" b="1" dirty="0">
                      <a:solidFill>
                        <a:srgbClr val="FFFFFF"/>
                      </a:solidFill>
                    </a:rPr>
                    <a:t>GFX</a:t>
                  </a:r>
                </a:p>
              </p:txBody>
            </p:sp>
            <p:grpSp>
              <p:nvGrpSpPr>
                <p:cNvPr id="186" name="Group 185"/>
                <p:cNvGrpSpPr/>
                <p:nvPr/>
              </p:nvGrpSpPr>
              <p:grpSpPr>
                <a:xfrm>
                  <a:off x="2834322" y="3552191"/>
                  <a:ext cx="1148451" cy="959004"/>
                  <a:chOff x="2834322" y="3552191"/>
                  <a:chExt cx="1148451" cy="959004"/>
                </a:xfrm>
              </p:grpSpPr>
              <p:sp>
                <p:nvSpPr>
                  <p:cNvPr id="187" name="Rectangle 186"/>
                  <p:cNvSpPr/>
                  <p:nvPr/>
                </p:nvSpPr>
                <p:spPr>
                  <a:xfrm>
                    <a:off x="2834322" y="3552191"/>
                    <a:ext cx="1148451" cy="613936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rgbClr val="FFFFFF"/>
                        </a:solidFill>
                      </a:rPr>
                      <a:t>Cortex-A9</a:t>
                    </a:r>
                  </a:p>
                  <a:p>
                    <a:pPr algn="ctr"/>
                    <a:r>
                      <a:rPr lang="en-US" sz="700" b="1" dirty="0">
                        <a:solidFill>
                          <a:srgbClr val="FFFFFF"/>
                        </a:solidFill>
                      </a:rPr>
                      <a:t>Up to 1.25GHz</a:t>
                    </a:r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2834322" y="4239853"/>
                    <a:ext cx="1148451" cy="271342"/>
                  </a:xfrm>
                  <a:prstGeom prst="rect">
                    <a:avLst/>
                  </a:prstGeom>
                  <a:solidFill>
                    <a:srgbClr val="78A22F"/>
                  </a:solidFill>
                  <a:ln w="158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rgbClr val="FFFFFF"/>
                        </a:solidFill>
                      </a:rPr>
                      <a:t>Neon</a:t>
                    </a:r>
                  </a:p>
                </p:txBody>
              </p:sp>
            </p:grpSp>
          </p:grpSp>
        </p:grpSp>
        <p:sp>
          <p:nvSpPr>
            <p:cNvPr id="179" name="Rectangle 178"/>
            <p:cNvSpPr/>
            <p:nvPr/>
          </p:nvSpPr>
          <p:spPr>
            <a:xfrm>
              <a:off x="5919461" y="5615745"/>
              <a:ext cx="1922012" cy="7318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t"/>
            <a:lstStyle/>
            <a:p>
              <a:pPr algn="ctr" eaLnBrk="0" hangingPunct="0"/>
              <a:r>
                <a:rPr lang="en-US" sz="900" b="1" dirty="0">
                  <a:solidFill>
                    <a:prstClr val="black"/>
                  </a:solidFill>
                </a:rPr>
                <a:t>Ethernet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017565" y="5860249"/>
              <a:ext cx="1722847" cy="219710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 smtClean="0">
                  <a:solidFill>
                    <a:prstClr val="black"/>
                  </a:solidFill>
                </a:rPr>
                <a:t>10/100/1000 MAC</a:t>
              </a:r>
              <a:endParaRPr lang="en-US" sz="600" b="1" dirty="0">
                <a:solidFill>
                  <a:prstClr val="black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025041" y="6095778"/>
              <a:ext cx="1712299" cy="201522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/>
              <a:r>
                <a:rPr lang="en-US" sz="600" b="1" dirty="0" smtClean="0">
                  <a:solidFill>
                    <a:prstClr val="black"/>
                  </a:solidFill>
                </a:rPr>
                <a:t>10/100/1000 PHY</a:t>
              </a:r>
              <a:endParaRPr lang="en-US" sz="6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252" name="Picture 4" descr="http://p.globalsources.com/IMAGES/PDT/B1059361613/RJ45-Connecto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5" y="4484917"/>
            <a:ext cx="4460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3" name="Elbow Connector 252"/>
          <p:cNvCxnSpPr/>
          <p:nvPr/>
        </p:nvCxnSpPr>
        <p:spPr>
          <a:xfrm flipH="1" flipV="1">
            <a:off x="428785" y="5060992"/>
            <a:ext cx="304121" cy="328892"/>
          </a:xfrm>
          <a:prstGeom prst="bentConnector3">
            <a:avLst>
              <a:gd name="adj1" fmla="val 100201"/>
            </a:avLst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283387" y="4883814"/>
            <a:ext cx="312586" cy="14542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050" b="1" dirty="0">
                <a:solidFill>
                  <a:prstClr val="black"/>
                </a:solidFill>
              </a:rPr>
              <a:t>GigE</a:t>
            </a:r>
          </a:p>
        </p:txBody>
      </p:sp>
      <p:sp>
        <p:nvSpPr>
          <p:cNvPr id="255" name="Line 235"/>
          <p:cNvSpPr>
            <a:spLocks noChangeShapeType="1"/>
          </p:cNvSpPr>
          <p:nvPr/>
        </p:nvSpPr>
        <p:spPr bwMode="auto">
          <a:xfrm>
            <a:off x="5149481" y="3206282"/>
            <a:ext cx="482600" cy="0"/>
          </a:xfrm>
          <a:prstGeom prst="line">
            <a:avLst/>
          </a:prstGeom>
          <a:ln w="25400"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121917" tIns="60958" rIns="121917" bIns="60958" anchor="ctr"/>
          <a:lstStyle/>
          <a:p>
            <a:endParaRPr lang="en-US" sz="2100">
              <a:solidFill>
                <a:prstClr val="black"/>
              </a:solidFill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4444585" y="663840"/>
            <a:ext cx="1007642" cy="28468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GB" sz="1050" b="1" dirty="0" smtClean="0">
                <a:solidFill>
                  <a:prstClr val="black"/>
                </a:solidFill>
              </a:rPr>
              <a:t>Microphone</a:t>
            </a:r>
            <a:endParaRPr lang="en-US" sz="1050" b="1" dirty="0">
              <a:solidFill>
                <a:prstClr val="black"/>
              </a:solidFill>
            </a:endParaRPr>
          </a:p>
        </p:txBody>
      </p:sp>
      <p:sp>
        <p:nvSpPr>
          <p:cNvPr id="259" name="Line 120"/>
          <p:cNvSpPr>
            <a:spLocks noChangeShapeType="1"/>
          </p:cNvSpPr>
          <p:nvPr/>
        </p:nvSpPr>
        <p:spPr bwMode="auto">
          <a:xfrm>
            <a:off x="4675015" y="1393535"/>
            <a:ext cx="0" cy="368300"/>
          </a:xfrm>
          <a:prstGeom prst="line">
            <a:avLst/>
          </a:prstGeom>
          <a:ln w="254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/>
          <a:lstStyle/>
          <a:p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260" name="Content Placeholder 5"/>
          <p:cNvSpPr txBox="1">
            <a:spLocks/>
          </p:cNvSpPr>
          <p:nvPr/>
        </p:nvSpPr>
        <p:spPr>
          <a:xfrm>
            <a:off x="5534965" y="702245"/>
            <a:ext cx="5092825" cy="1178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marR="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14350" marR="0" indent="-22701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57250" marR="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143000" marR="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428750" marR="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en-US" sz="6000" b="1" dirty="0">
                <a:cs typeface="Arial" charset="0"/>
              </a:rPr>
              <a:t>3</a:t>
            </a:r>
            <a:r>
              <a:rPr lang="en-US" sz="6000" b="1" dirty="0" smtClean="0">
                <a:cs typeface="Arial" charset="0"/>
              </a:rPr>
              <a:t>	</a:t>
            </a:r>
            <a:r>
              <a:rPr lang="en-US" sz="1800" b="1" dirty="0" smtClean="0">
                <a:cs typeface="Arial" charset="0"/>
              </a:rPr>
              <a:t>Backup / optional video verification</a:t>
            </a:r>
          </a:p>
          <a:p>
            <a:pPr marL="0" indent="0">
              <a:buSzPct val="100000"/>
              <a:buNone/>
            </a:pPr>
            <a:r>
              <a:rPr lang="en-US" sz="1400" b="1" dirty="0" smtClean="0">
                <a:cs typeface="Arial" charset="0"/>
              </a:rPr>
              <a:t>	</a:t>
            </a:r>
            <a:endParaRPr lang="en-US" sz="18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5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060" y="1431940"/>
            <a:ext cx="11365992" cy="4592026"/>
          </a:xfrm>
        </p:spPr>
        <p:txBody>
          <a:bodyPr/>
          <a:lstStyle/>
          <a:p>
            <a:r>
              <a:rPr lang="en-US" dirty="0" smtClean="0"/>
              <a:t>Leverage StrataGX success in POS to win “Secure IOT” and embedded payment opportunities</a:t>
            </a:r>
          </a:p>
          <a:p>
            <a:r>
              <a:rPr lang="en-US" dirty="0" smtClean="0"/>
              <a:t>Identify applications with payment and security needs similar to POS</a:t>
            </a:r>
          </a:p>
          <a:p>
            <a:pPr lvl="1"/>
            <a:r>
              <a:rPr lang="en-US" dirty="0" smtClean="0"/>
              <a:t>Beverage vending machines</a:t>
            </a:r>
          </a:p>
          <a:p>
            <a:pPr lvl="1"/>
            <a:r>
              <a:rPr lang="en-US" dirty="0" smtClean="0"/>
              <a:t>Parking payment systems and meters</a:t>
            </a:r>
          </a:p>
          <a:p>
            <a:pPr lvl="1"/>
            <a:r>
              <a:rPr lang="en-US" dirty="0" smtClean="0"/>
              <a:t>Transportation tickets</a:t>
            </a:r>
          </a:p>
          <a:p>
            <a:pPr lvl="1"/>
            <a:r>
              <a:rPr lang="en-US" dirty="0" smtClean="0"/>
              <a:t>Gas stations</a:t>
            </a:r>
          </a:p>
          <a:p>
            <a:pPr lvl="1"/>
            <a:r>
              <a:rPr lang="en-US" dirty="0" smtClean="0"/>
              <a:t>Secure entry</a:t>
            </a:r>
          </a:p>
          <a:p>
            <a:r>
              <a:rPr lang="en-US" dirty="0" smtClean="0"/>
              <a:t>Emphasize strong communications integration</a:t>
            </a:r>
          </a:p>
          <a:p>
            <a:pPr lvl="1"/>
            <a:r>
              <a:rPr lang="en-US" dirty="0" smtClean="0"/>
              <a:t>Gigabit Ethernet on-chip</a:t>
            </a:r>
          </a:p>
          <a:p>
            <a:pPr lvl="1"/>
            <a:r>
              <a:rPr lang="en-US" dirty="0" smtClean="0"/>
              <a:t>Wireless drivers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7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521208" y="1187506"/>
            <a:ext cx="11365992" cy="547842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b="1" dirty="0" smtClean="0">
                <a:solidFill>
                  <a:srgbClr val="C00000"/>
                </a:solidFill>
                <a:cs typeface="Calibri" pitchFamily="34" charset="0"/>
              </a:rPr>
              <a:t>Communications – Focus on NS2 for control plane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cs typeface="Calibri" pitchFamily="34" charset="0"/>
              </a:rPr>
              <a:t>Promote full BRCM solution: StrataGX + XGS/Dune Switches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dirty="0">
              <a:cs typeface="Calibri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b="1" dirty="0" smtClean="0">
                <a:solidFill>
                  <a:srgbClr val="C00000"/>
                </a:solidFill>
                <a:cs typeface="Calibri" pitchFamily="34" charset="0"/>
              </a:rPr>
              <a:t>Security – Aggressively push Q-versions of Cygnus, Claudius, and Lynx</a:t>
            </a:r>
            <a:endParaRPr lang="en-US" b="1" dirty="0">
              <a:solidFill>
                <a:srgbClr val="C00000"/>
              </a:solidFill>
              <a:cs typeface="Calibri" pitchFamily="34" charset="0"/>
            </a:endParaRP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SW  bundle with Code Corp increases revenue &amp; design “stickiness”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b="1" dirty="0" smtClean="0">
                <a:solidFill>
                  <a:srgbClr val="C00000"/>
                </a:solidFill>
                <a:cs typeface="Calibri" pitchFamily="34" charset="0"/>
              </a:rPr>
              <a:t>Wireless Audio</a:t>
            </a:r>
            <a:endParaRPr lang="en-US" b="1" dirty="0" smtClean="0">
              <a:cs typeface="Calibri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cs typeface="Calibri" pitchFamily="34" charset="0"/>
              </a:rPr>
              <a:t>Demo Dolby Atmos to audio customers.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 smtClean="0">
              <a:cs typeface="Calibri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b="1" dirty="0" smtClean="0">
                <a:solidFill>
                  <a:srgbClr val="C00000"/>
                </a:solidFill>
                <a:cs typeface="Calibri" pitchFamily="34" charset="0"/>
              </a:rPr>
              <a:t>VOIP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cs typeface="Calibri" pitchFamily="34" charset="0"/>
              </a:rPr>
              <a:t>Don’t lose to DSPG!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cs typeface="Calibri" pitchFamily="34" charset="0"/>
              </a:rPr>
              <a:t>Focus on China. Win designs with local vendors.</a:t>
            </a:r>
            <a:endParaRPr lang="en-US" dirty="0">
              <a:cs typeface="Calibri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>
              <a:cs typeface="Calibri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3004" y="457200"/>
            <a:ext cx="11365992" cy="418576"/>
          </a:xfrm>
        </p:spPr>
        <p:txBody>
          <a:bodyPr/>
          <a:lstStyle/>
          <a:p>
            <a:r>
              <a:rPr lang="en-US" sz="3200" dirty="0" smtClean="0"/>
              <a:t>StrataGX – Key Takeaways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6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35"/>
          <p:cNvSpPr>
            <a:spLocks noGrp="1" noChangeArrowheads="1"/>
          </p:cNvSpPr>
          <p:nvPr>
            <p:ph type="title"/>
          </p:nvPr>
        </p:nvSpPr>
        <p:spPr>
          <a:xfrm>
            <a:off x="413004" y="304800"/>
            <a:ext cx="11365992" cy="377026"/>
          </a:xfrm>
        </p:spPr>
        <p:txBody>
          <a:bodyPr/>
          <a:lstStyle/>
          <a:p>
            <a:r>
              <a:rPr lang="en-US" dirty="0" smtClean="0"/>
              <a:t>CCX Charter    - FY2016 Revenue ($915M)</a:t>
            </a:r>
          </a:p>
        </p:txBody>
      </p:sp>
      <p:grpSp>
        <p:nvGrpSpPr>
          <p:cNvPr id="9" name="Group 8" hidden="1"/>
          <p:cNvGrpSpPr/>
          <p:nvPr/>
        </p:nvGrpSpPr>
        <p:grpSpPr>
          <a:xfrm>
            <a:off x="454215" y="2805113"/>
            <a:ext cx="11234357" cy="1612900"/>
            <a:chOff x="454215" y="2805113"/>
            <a:chExt cx="11234357" cy="1612900"/>
          </a:xfrm>
        </p:grpSpPr>
        <p:sp>
          <p:nvSpPr>
            <p:cNvPr id="23571" name="Oval 41"/>
            <p:cNvSpPr>
              <a:spLocks noChangeArrowheads="1"/>
            </p:cNvSpPr>
            <p:nvPr/>
          </p:nvSpPr>
          <p:spPr bwMode="auto">
            <a:xfrm>
              <a:off x="454215" y="2805113"/>
              <a:ext cx="1609344" cy="16129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91438" tIns="45719" rIns="91438" bIns="45719" anchor="ctr"/>
            <a:lstStyle/>
            <a:p>
              <a:endParaRPr lang="en-US" sz="1500" dirty="0"/>
            </a:p>
          </p:txBody>
        </p:sp>
        <p:sp>
          <p:nvSpPr>
            <p:cNvPr id="23578" name="Oval 41"/>
            <p:cNvSpPr>
              <a:spLocks noChangeArrowheads="1"/>
            </p:cNvSpPr>
            <p:nvPr/>
          </p:nvSpPr>
          <p:spPr bwMode="auto">
            <a:xfrm>
              <a:off x="2860468" y="2805113"/>
              <a:ext cx="1609344" cy="16129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91438" tIns="45719" rIns="91438" bIns="45719" anchor="ctr"/>
            <a:lstStyle/>
            <a:p>
              <a:endParaRPr lang="en-US" sz="1500" dirty="0"/>
            </a:p>
          </p:txBody>
        </p:sp>
        <p:sp>
          <p:nvSpPr>
            <p:cNvPr id="23580" name="Oval 41"/>
            <p:cNvSpPr>
              <a:spLocks noChangeArrowheads="1"/>
            </p:cNvSpPr>
            <p:nvPr/>
          </p:nvSpPr>
          <p:spPr bwMode="auto">
            <a:xfrm>
              <a:off x="10079228" y="2805113"/>
              <a:ext cx="1609344" cy="16129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91438" tIns="45719" rIns="91438" bIns="45719" anchor="ctr"/>
            <a:lstStyle/>
            <a:p>
              <a:endParaRPr lang="en-US" sz="1500" dirty="0"/>
            </a:p>
          </p:txBody>
        </p:sp>
        <p:sp>
          <p:nvSpPr>
            <p:cNvPr id="23589" name="Oval 41"/>
            <p:cNvSpPr>
              <a:spLocks noChangeArrowheads="1"/>
            </p:cNvSpPr>
            <p:nvPr/>
          </p:nvSpPr>
          <p:spPr bwMode="auto">
            <a:xfrm>
              <a:off x="5266721" y="2805113"/>
              <a:ext cx="1609344" cy="16129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91438" tIns="45719" rIns="91438" bIns="45719" anchor="ctr"/>
            <a:lstStyle/>
            <a:p>
              <a:endParaRPr lang="en-US" sz="1500" dirty="0"/>
            </a:p>
          </p:txBody>
        </p:sp>
        <p:sp>
          <p:nvSpPr>
            <p:cNvPr id="23597" name="Oval 41"/>
            <p:cNvSpPr>
              <a:spLocks noChangeArrowheads="1"/>
            </p:cNvSpPr>
            <p:nvPr/>
          </p:nvSpPr>
          <p:spPr bwMode="auto">
            <a:xfrm>
              <a:off x="7672974" y="2805113"/>
              <a:ext cx="1609344" cy="16129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91438" tIns="45719" rIns="91438" bIns="45719" anchor="ctr"/>
            <a:lstStyle/>
            <a:p>
              <a:endParaRPr lang="en-US" sz="1500" dirty="0"/>
            </a:p>
          </p:txBody>
        </p:sp>
      </p:grpSp>
      <p:sp>
        <p:nvSpPr>
          <p:cNvPr id="7" name="Left-Right Arrow 6"/>
          <p:cNvSpPr/>
          <p:nvPr/>
        </p:nvSpPr>
        <p:spPr>
          <a:xfrm>
            <a:off x="838199" y="704194"/>
            <a:ext cx="10591801" cy="902113"/>
          </a:xfrm>
          <a:prstGeom prst="leftRightArrow">
            <a:avLst>
              <a:gd name="adj1" fmla="val 56866"/>
              <a:gd name="adj2" fmla="val 50000"/>
            </a:avLst>
          </a:prstGeom>
          <a:solidFill>
            <a:srgbClr val="CC092F"/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Compute Endpoints and Connectivity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16148" y="1676400"/>
            <a:ext cx="4770491" cy="4224336"/>
            <a:chOff x="6378574" y="1985963"/>
            <a:chExt cx="4770491" cy="4224336"/>
          </a:xfrm>
        </p:grpSpPr>
        <p:sp>
          <p:nvSpPr>
            <p:cNvPr id="117" name="AutoShape 69"/>
            <p:cNvSpPr>
              <a:spLocks noChangeArrowheads="1"/>
            </p:cNvSpPr>
            <p:nvPr/>
          </p:nvSpPr>
          <p:spPr bwMode="auto">
            <a:xfrm>
              <a:off x="6378576" y="2805432"/>
              <a:ext cx="2308224" cy="34048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wrap="none" lIns="91438" tIns="45719" rIns="91438" bIns="45719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500" dirty="0">
                <a:latin typeface="+mn-lt"/>
                <a:cs typeface="+mn-cs"/>
              </a:endParaRPr>
            </a:p>
          </p:txBody>
        </p:sp>
        <p:sp>
          <p:nvSpPr>
            <p:cNvPr id="23584" name="Freeform 70"/>
            <p:cNvSpPr>
              <a:spLocks/>
            </p:cNvSpPr>
            <p:nvPr/>
          </p:nvSpPr>
          <p:spPr bwMode="auto">
            <a:xfrm>
              <a:off x="6629400" y="3448050"/>
              <a:ext cx="1796654" cy="2432050"/>
            </a:xfrm>
            <a:prstGeom prst="trapezoid">
              <a:avLst/>
            </a:prstGeom>
            <a:gradFill flip="none" rotWithShape="1">
              <a:gsLst>
                <a:gs pos="23400">
                  <a:srgbClr val="D5D7D9">
                    <a:alpha val="63000"/>
                  </a:srgbClr>
                </a:gs>
                <a:gs pos="0">
                  <a:schemeClr val="accent5">
                    <a:tint val="66000"/>
                    <a:satMod val="160000"/>
                    <a:alpha val="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127000"/>
            </a:effectLst>
            <a:extLst/>
          </p:spPr>
          <p:txBody>
            <a:bodyPr lIns="91438" tIns="45719" rIns="91438" bIns="45719"/>
            <a:lstStyle/>
            <a:p>
              <a:endParaRPr lang="en-US" dirty="0"/>
            </a:p>
          </p:txBody>
        </p:sp>
        <p:sp>
          <p:nvSpPr>
            <p:cNvPr id="128" name="AutoShape 82"/>
            <p:cNvSpPr>
              <a:spLocks noChangeArrowheads="1"/>
            </p:cNvSpPr>
            <p:nvPr/>
          </p:nvSpPr>
          <p:spPr bwMode="auto">
            <a:xfrm>
              <a:off x="8839202" y="2802257"/>
              <a:ext cx="2308224" cy="34048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wrap="none" lIns="91438" tIns="45719" rIns="91438" bIns="45719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500" dirty="0">
                <a:latin typeface="+mn-lt"/>
                <a:cs typeface="+mn-cs"/>
              </a:endParaRPr>
            </a:p>
          </p:txBody>
        </p:sp>
        <p:sp>
          <p:nvSpPr>
            <p:cNvPr id="23592" name="Freeform 83"/>
            <p:cNvSpPr>
              <a:spLocks/>
            </p:cNvSpPr>
            <p:nvPr/>
          </p:nvSpPr>
          <p:spPr bwMode="auto">
            <a:xfrm>
              <a:off x="8991600" y="3448050"/>
              <a:ext cx="1848440" cy="2432050"/>
            </a:xfrm>
            <a:prstGeom prst="trapezoid">
              <a:avLst/>
            </a:prstGeom>
            <a:gradFill flip="none" rotWithShape="1">
              <a:gsLst>
                <a:gs pos="23400">
                  <a:srgbClr val="D5D7D9">
                    <a:alpha val="63000"/>
                  </a:srgbClr>
                </a:gs>
                <a:gs pos="0">
                  <a:schemeClr val="accent5">
                    <a:tint val="66000"/>
                    <a:satMod val="160000"/>
                    <a:alpha val="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127000"/>
            </a:effectLst>
            <a:extLst/>
          </p:spPr>
          <p:txBody>
            <a:bodyPr lIns="91438" tIns="45719" rIns="91438" bIns="45719"/>
            <a:lstStyle/>
            <a:p>
              <a:endParaRPr lang="en-US" dirty="0"/>
            </a:p>
          </p:txBody>
        </p:sp>
        <p:sp>
          <p:nvSpPr>
            <p:cNvPr id="130" name="Text Box 9"/>
            <p:cNvSpPr txBox="1">
              <a:spLocks noChangeArrowheads="1"/>
            </p:cNvSpPr>
            <p:nvPr/>
          </p:nvSpPr>
          <p:spPr bwMode="gray">
            <a:xfrm>
              <a:off x="8883997" y="4774421"/>
              <a:ext cx="2241203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117475" indent="-117475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 algn="ctr" eaLnBrk="1" fontAlgn="auto" hangingPunct="1">
                <a:lnSpc>
                  <a:spcPct val="90000"/>
                </a:lnSpc>
                <a:spcBef>
                  <a:spcPct val="4500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US" sz="2000" dirty="0">
                  <a:latin typeface="+mn-lt"/>
                  <a:cs typeface="+mn-cs"/>
                </a:rPr>
                <a:t>#1 </a:t>
              </a:r>
              <a:r>
                <a:rPr lang="en-US" sz="2000" dirty="0" smtClean="0">
                  <a:latin typeface="+mn-lt"/>
                  <a:cs typeface="+mn-cs"/>
                </a:rPr>
                <a:t>Home, SMB, retail Ethernet</a:t>
              </a:r>
              <a:endParaRPr lang="en-US" sz="2000" dirty="0">
                <a:latin typeface="+mn-lt"/>
                <a:cs typeface="+mn-cs"/>
              </a:endParaRPr>
            </a:p>
            <a:p>
              <a:pPr marL="0" indent="0" algn="ctr" eaLnBrk="1" fontAlgn="auto" hangingPunct="1">
                <a:lnSpc>
                  <a:spcPct val="90000"/>
                </a:lnSpc>
                <a:spcBef>
                  <a:spcPct val="4500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US" sz="2000" dirty="0">
                  <a:latin typeface="+mn-lt"/>
                  <a:cs typeface="+mn-cs"/>
                </a:rPr>
                <a:t>Integrated </a:t>
              </a:r>
              <a:r>
                <a:rPr lang="en-US" sz="2000" dirty="0" smtClean="0">
                  <a:latin typeface="+mn-lt"/>
                  <a:cs typeface="+mn-cs"/>
                </a:rPr>
                <a:t>in SoCs</a:t>
              </a: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135" name="Oval 64"/>
            <p:cNvSpPr>
              <a:spLocks noChangeArrowheads="1"/>
            </p:cNvSpPr>
            <p:nvPr/>
          </p:nvSpPr>
          <p:spPr bwMode="auto">
            <a:xfrm>
              <a:off x="9296400" y="4160837"/>
              <a:ext cx="1135062" cy="1825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50000"/>
                    <a:alpha val="70000"/>
                  </a:schemeClr>
                </a:gs>
                <a:gs pos="19100">
                  <a:srgbClr val="2B050B">
                    <a:alpha val="34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91438" tIns="45719" rIns="91438" bIns="45719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latin typeface="+mn-lt"/>
                <a:cs typeface="+mn-cs"/>
              </a:endParaRPr>
            </a:p>
          </p:txBody>
        </p:sp>
        <p:sp>
          <p:nvSpPr>
            <p:cNvPr id="84" name="Oval 64"/>
            <p:cNvSpPr>
              <a:spLocks noChangeArrowheads="1"/>
            </p:cNvSpPr>
            <p:nvPr/>
          </p:nvSpPr>
          <p:spPr bwMode="auto">
            <a:xfrm>
              <a:off x="6934200" y="4160837"/>
              <a:ext cx="1135063" cy="1825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50000"/>
                    <a:alpha val="70000"/>
                  </a:schemeClr>
                </a:gs>
                <a:gs pos="19100">
                  <a:srgbClr val="2B050B">
                    <a:alpha val="34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91438" tIns="45719" rIns="91438" bIns="45719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latin typeface="+mn-lt"/>
                <a:cs typeface="+mn-cs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3476564"/>
              <a:ext cx="1525086" cy="612182"/>
            </a:xfrm>
            <a:prstGeom prst="rect">
              <a:avLst/>
            </a:prstGeom>
          </p:spPr>
        </p:pic>
        <p:sp>
          <p:nvSpPr>
            <p:cNvPr id="81" name="Rectangle 80"/>
            <p:cNvSpPr/>
            <p:nvPr/>
          </p:nvSpPr>
          <p:spPr bwMode="gray">
            <a:xfrm>
              <a:off x="8839200" y="1985963"/>
              <a:ext cx="2309865" cy="82296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274320" rIns="91440" rtlCol="0" anchor="ctr"/>
            <a:lstStyle/>
            <a:p>
              <a:pPr lvl="0" algn="ctr">
                <a:lnSpc>
                  <a:spcPct val="85000"/>
                </a:lnSpc>
              </a:pPr>
              <a:r>
                <a:rPr lang="en-US" b="1" dirty="0" smtClean="0">
                  <a:solidFill>
                    <a:schemeClr val="tx1"/>
                  </a:solidFill>
                </a:rPr>
                <a:t>ROBO™ Small Switches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866633" y="2024063"/>
              <a:ext cx="2236690" cy="178448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b="1" dirty="0" smtClean="0"/>
            </a:p>
          </p:txBody>
        </p:sp>
        <p:sp>
          <p:nvSpPr>
            <p:cNvPr id="85" name="Rectangle 84"/>
            <p:cNvSpPr/>
            <p:nvPr/>
          </p:nvSpPr>
          <p:spPr bwMode="gray">
            <a:xfrm>
              <a:off x="6378574" y="1985963"/>
              <a:ext cx="2308225" cy="82296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274320" rIns="91440" rtlCol="0" anchor="ctr"/>
            <a:lstStyle/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Knowledge </a:t>
              </a:r>
            </a:p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Based Processors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406007" y="2024063"/>
              <a:ext cx="2236690" cy="178448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b="1" dirty="0" smtClean="0"/>
            </a:p>
          </p:txBody>
        </p:sp>
        <p:sp>
          <p:nvSpPr>
            <p:cNvPr id="66" name="Text Box 9"/>
            <p:cNvSpPr txBox="1">
              <a:spLocks noChangeArrowheads="1"/>
            </p:cNvSpPr>
            <p:nvPr/>
          </p:nvSpPr>
          <p:spPr bwMode="gray">
            <a:xfrm>
              <a:off x="6406007" y="4771453"/>
              <a:ext cx="2236690" cy="969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117475" indent="-117475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 algn="ctr" eaLnBrk="1" fontAlgn="auto" hangingPunct="1">
                <a:lnSpc>
                  <a:spcPct val="90000"/>
                </a:lnSpc>
                <a:spcBef>
                  <a:spcPct val="4500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US" sz="2000" dirty="0">
                  <a:latin typeface="+mn-lt"/>
                  <a:cs typeface="+mn-cs"/>
                </a:rPr>
                <a:t>#1 </a:t>
              </a:r>
              <a:r>
                <a:rPr lang="en-US" sz="2000" dirty="0" smtClean="0">
                  <a:latin typeface="+mn-lt"/>
                  <a:cs typeface="+mn-cs"/>
                </a:rPr>
                <a:t>market share</a:t>
              </a:r>
              <a:endParaRPr lang="en-US" sz="2000" dirty="0">
                <a:latin typeface="+mn-lt"/>
                <a:cs typeface="+mn-cs"/>
              </a:endParaRPr>
            </a:p>
            <a:p>
              <a:pPr marL="0" indent="0" algn="ctr" eaLnBrk="1" fontAlgn="auto" hangingPunct="1">
                <a:lnSpc>
                  <a:spcPct val="90000"/>
                </a:lnSpc>
                <a:spcBef>
                  <a:spcPct val="4500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US" sz="2000" dirty="0" smtClean="0">
                  <a:latin typeface="+mn-lt"/>
                  <a:cs typeface="+mn-cs"/>
                </a:rPr>
                <a:t>20 yrs of R&amp;D w/400 patents</a:t>
              </a:r>
              <a:endParaRPr lang="en-US" sz="2000" dirty="0">
                <a:latin typeface="+mn-lt"/>
                <a:cs typeface="+mn-cs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6990951" y="3048000"/>
              <a:ext cx="1238649" cy="1066800"/>
              <a:chOff x="5029200" y="2743200"/>
              <a:chExt cx="1981201" cy="198120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5029200" y="2743200"/>
                <a:ext cx="1981200" cy="1981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b="1" dirty="0" err="1" smtClean="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5029201" y="2987117"/>
                <a:ext cx="1981200" cy="1493366"/>
                <a:chOff x="5029201" y="2971800"/>
                <a:chExt cx="1981200" cy="1493366"/>
              </a:xfrm>
            </p:grpSpPr>
            <p:sp>
              <p:nvSpPr>
                <p:cNvPr id="59" name="TextBox 58"/>
                <p:cNvSpPr txBox="1"/>
                <p:nvPr/>
              </p:nvSpPr>
              <p:spPr bwMode="gray">
                <a:xfrm>
                  <a:off x="5029201" y="3994269"/>
                  <a:ext cx="1981200" cy="4708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</a:rPr>
                    <a:t>KBP</a:t>
                  </a:r>
                  <a:endPara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endParaRPr>
                </a:p>
              </p:txBody>
            </p:sp>
            <p:pic>
              <p:nvPicPr>
                <p:cNvPr id="61" name="Picture 2" descr="G:\_55906_Brand_Integration\_55998_Broadcom_Limited_Logo\_Final\01_Red-Black\PNG\Broadcom_Ltd_Logo_Red-Black_w-tag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5611525" y="2971800"/>
                  <a:ext cx="816550" cy="8255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3" name="Group 2"/>
          <p:cNvGrpSpPr/>
          <p:nvPr/>
        </p:nvGrpSpPr>
        <p:grpSpPr>
          <a:xfrm>
            <a:off x="1295400" y="1685785"/>
            <a:ext cx="4768348" cy="4224336"/>
            <a:chOff x="1447799" y="1985963"/>
            <a:chExt cx="4768348" cy="4224336"/>
          </a:xfrm>
        </p:grpSpPr>
        <p:sp>
          <p:nvSpPr>
            <p:cNvPr id="19541" name="AutoShape 69"/>
            <p:cNvSpPr>
              <a:spLocks noChangeArrowheads="1"/>
            </p:cNvSpPr>
            <p:nvPr/>
          </p:nvSpPr>
          <p:spPr bwMode="auto">
            <a:xfrm>
              <a:off x="3906284" y="2805432"/>
              <a:ext cx="2308224" cy="34048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wrap="none" lIns="91438" tIns="45719" rIns="91438" bIns="45719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500" dirty="0">
                <a:latin typeface="+mn-lt"/>
                <a:cs typeface="+mn-cs"/>
              </a:endParaRPr>
            </a:p>
          </p:txBody>
        </p:sp>
        <p:sp>
          <p:nvSpPr>
            <p:cNvPr id="23564" name="Freeform 70"/>
            <p:cNvSpPr>
              <a:spLocks/>
            </p:cNvSpPr>
            <p:nvPr/>
          </p:nvSpPr>
          <p:spPr bwMode="auto">
            <a:xfrm>
              <a:off x="4153431" y="3448050"/>
              <a:ext cx="1866369" cy="2432050"/>
            </a:xfrm>
            <a:prstGeom prst="trapezoid">
              <a:avLst/>
            </a:prstGeom>
            <a:gradFill flip="none" rotWithShape="1">
              <a:gsLst>
                <a:gs pos="23400">
                  <a:srgbClr val="D5D7D9">
                    <a:alpha val="63000"/>
                  </a:srgbClr>
                </a:gs>
                <a:gs pos="0">
                  <a:schemeClr val="accent5">
                    <a:tint val="66000"/>
                    <a:satMod val="160000"/>
                    <a:alpha val="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127000"/>
            </a:effectLst>
            <a:extLst/>
          </p:spPr>
          <p:txBody>
            <a:bodyPr lIns="91438" tIns="45719" rIns="91438" bIns="45719"/>
            <a:lstStyle/>
            <a:p>
              <a:endParaRPr lang="en-US" dirty="0"/>
            </a:p>
          </p:txBody>
        </p:sp>
        <p:sp>
          <p:nvSpPr>
            <p:cNvPr id="19545" name="Text Box 6"/>
            <p:cNvSpPr txBox="1">
              <a:spLocks noChangeArrowheads="1"/>
            </p:cNvSpPr>
            <p:nvPr/>
          </p:nvSpPr>
          <p:spPr bwMode="gray">
            <a:xfrm>
              <a:off x="3886200" y="4774421"/>
              <a:ext cx="218519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117475" indent="-117475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 algn="ctr" eaLnBrk="1" fontAlgn="auto" hangingPunct="1">
                <a:lnSpc>
                  <a:spcPct val="90000"/>
                </a:lnSpc>
                <a:spcBef>
                  <a:spcPct val="4500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US" sz="2000" dirty="0" smtClean="0">
                  <a:latin typeface="+mn-lt"/>
                </a:rPr>
                <a:t>Point-of-sale, Enterprise VoIP, Client Security, Control Plane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9531" name="AutoShape 38"/>
            <p:cNvSpPr>
              <a:spLocks noChangeArrowheads="1"/>
            </p:cNvSpPr>
            <p:nvPr/>
          </p:nvSpPr>
          <p:spPr bwMode="auto">
            <a:xfrm>
              <a:off x="1447801" y="2805113"/>
              <a:ext cx="2308224" cy="339248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">
                  <a:schemeClr val="bg1"/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wrap="none" lIns="91438" tIns="45719" rIns="91438" bIns="45719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latin typeface="+mn-lt"/>
                <a:cs typeface="+mn-cs"/>
              </a:endParaRPr>
            </a:p>
          </p:txBody>
        </p:sp>
        <p:sp>
          <p:nvSpPr>
            <p:cNvPr id="23570" name="Freeform 39"/>
            <p:cNvSpPr>
              <a:spLocks/>
            </p:cNvSpPr>
            <p:nvPr/>
          </p:nvSpPr>
          <p:spPr bwMode="auto">
            <a:xfrm>
              <a:off x="1696354" y="3448050"/>
              <a:ext cx="1808846" cy="2432050"/>
            </a:xfrm>
            <a:prstGeom prst="trapezoid">
              <a:avLst/>
            </a:prstGeom>
            <a:gradFill flip="none" rotWithShape="1">
              <a:gsLst>
                <a:gs pos="23400">
                  <a:srgbClr val="D5D7D9">
                    <a:alpha val="63000"/>
                  </a:srgbClr>
                </a:gs>
                <a:gs pos="0">
                  <a:schemeClr val="accent5">
                    <a:tint val="66000"/>
                    <a:satMod val="160000"/>
                    <a:alpha val="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127000"/>
            </a:effectLst>
            <a:extLst/>
          </p:spPr>
          <p:txBody>
            <a:bodyPr lIns="91438" tIns="45719" rIns="91438" bIns="45719"/>
            <a:lstStyle/>
            <a:p>
              <a:endParaRPr lang="en-US" dirty="0"/>
            </a:p>
          </p:txBody>
        </p:sp>
        <p:sp>
          <p:nvSpPr>
            <p:cNvPr id="19536" name="Text Box 14"/>
            <p:cNvSpPr txBox="1">
              <a:spLocks noChangeArrowheads="1"/>
            </p:cNvSpPr>
            <p:nvPr/>
          </p:nvSpPr>
          <p:spPr bwMode="gray">
            <a:xfrm>
              <a:off x="1515914" y="4774421"/>
              <a:ext cx="2149226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117475" indent="-117475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 algn="ctr" eaLnBrk="1" fontAlgn="auto" hangingPunct="1">
                <a:lnSpc>
                  <a:spcPct val="90000"/>
                </a:lnSpc>
                <a:spcBef>
                  <a:spcPct val="4500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US" sz="2000" dirty="0">
                  <a:latin typeface="+mn-lt"/>
                  <a:cs typeface="+mn-cs"/>
                </a:rPr>
                <a:t>Market leading </a:t>
              </a:r>
              <a:r>
                <a:rPr lang="en-US" sz="2000" dirty="0" smtClean="0">
                  <a:latin typeface="+mn-lt"/>
                  <a:cs typeface="+mn-cs"/>
                </a:rPr>
                <a:t>Ethernet NIC</a:t>
              </a:r>
            </a:p>
            <a:p>
              <a:pPr marL="0" indent="0" algn="ctr" eaLnBrk="1" fontAlgn="auto" hangingPunct="1">
                <a:lnSpc>
                  <a:spcPct val="90000"/>
                </a:lnSpc>
                <a:spcBef>
                  <a:spcPct val="4500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US" sz="2000" dirty="0" smtClean="0">
                  <a:latin typeface="+mn-lt"/>
                  <a:cs typeface="+mn-cs"/>
                </a:rPr>
                <a:t>Enterprise and Cloud</a:t>
              </a:r>
              <a:endParaRPr lang="en-US" sz="2000" dirty="0">
                <a:latin typeface="+mn-lt"/>
                <a:cs typeface="+mn-cs"/>
              </a:endParaRPr>
            </a:p>
          </p:txBody>
        </p:sp>
        <p:sp>
          <p:nvSpPr>
            <p:cNvPr id="494656" name="Oval 64"/>
            <p:cNvSpPr>
              <a:spLocks noChangeArrowheads="1"/>
            </p:cNvSpPr>
            <p:nvPr/>
          </p:nvSpPr>
          <p:spPr bwMode="auto">
            <a:xfrm>
              <a:off x="2042428" y="4160837"/>
              <a:ext cx="1136650" cy="1825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50000"/>
                    <a:alpha val="70000"/>
                  </a:schemeClr>
                </a:gs>
                <a:gs pos="19100">
                  <a:srgbClr val="2B050B">
                    <a:alpha val="34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91438" tIns="45719" rIns="91438" bIns="45719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latin typeface="+mn-lt"/>
                <a:cs typeface="+mn-cs"/>
              </a:endParaRPr>
            </a:p>
          </p:txBody>
        </p:sp>
        <p:sp>
          <p:nvSpPr>
            <p:cNvPr id="110" name="Oval 64"/>
            <p:cNvSpPr>
              <a:spLocks noChangeArrowheads="1"/>
            </p:cNvSpPr>
            <p:nvPr/>
          </p:nvSpPr>
          <p:spPr bwMode="auto">
            <a:xfrm>
              <a:off x="4503737" y="4160837"/>
              <a:ext cx="1135063" cy="1825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50000"/>
                    <a:alpha val="70000"/>
                  </a:schemeClr>
                </a:gs>
                <a:gs pos="19100">
                  <a:srgbClr val="2B050B">
                    <a:alpha val="34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91438" tIns="45719" rIns="91438" bIns="45719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dirty="0">
                <a:latin typeface="+mn-lt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 bwMode="gray">
            <a:xfrm>
              <a:off x="1447799" y="1985963"/>
              <a:ext cx="2309865" cy="82296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274320" rIns="91440"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b="1" dirty="0" smtClean="0">
                  <a:solidFill>
                    <a:schemeClr val="tx1"/>
                  </a:solidFill>
                </a:rPr>
                <a:t>Controller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75232" y="2024063"/>
              <a:ext cx="2236690" cy="178448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b="1" dirty="0" smtClean="0"/>
            </a:p>
          </p:txBody>
        </p:sp>
        <p:sp>
          <p:nvSpPr>
            <p:cNvPr id="88" name="Rectangle 87"/>
            <p:cNvSpPr/>
            <p:nvPr/>
          </p:nvSpPr>
          <p:spPr bwMode="gray">
            <a:xfrm>
              <a:off x="3906282" y="1985963"/>
              <a:ext cx="2309865" cy="822960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274320" rIns="91440" rtlCol="0" anchor="ctr"/>
            <a:lstStyle/>
            <a:p>
              <a:pPr lvl="0" algn="ctr">
                <a:lnSpc>
                  <a:spcPct val="90000"/>
                </a:lnSpc>
              </a:pPr>
              <a:r>
                <a:rPr lang="en-US" b="1" dirty="0" smtClean="0">
                  <a:solidFill>
                    <a:schemeClr val="tx1"/>
                  </a:solidFill>
                </a:rPr>
                <a:t>StrataGX™ CPUs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933715" y="2024063"/>
              <a:ext cx="2236690" cy="178448"/>
            </a:xfrm>
            <a:prstGeom prst="rect">
              <a:avLst/>
            </a:prstGeom>
            <a:solidFill>
              <a:srgbClr val="CC09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b="1" dirty="0" smtClean="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47" b="89992" l="5576" r="89982">
                          <a14:foregroundMark x1="12868" y1="12786" x2="14216" y2="15033"/>
                          <a14:foregroundMark x1="14216" y1="82394" x2="13542" y2="87582"/>
                          <a14:foregroundMark x1="13021" y1="25368" x2="13021" y2="26062"/>
                          <a14:foregroundMark x1="12868" y1="29208" x2="13021" y2="30351"/>
                          <a14:foregroundMark x1="7782" y1="8946" x2="8303" y2="9845"/>
                          <a14:foregroundMark x1="12010" y1="35539" x2="12010" y2="41176"/>
                          <a14:foregroundMark x1="12010" y1="42525" x2="12163" y2="81250"/>
                          <a14:foregroundMark x1="11826" y1="33742" x2="12010" y2="15931"/>
                          <a14:foregroundMark x1="11826" y1="82843" x2="11826" y2="82843"/>
                          <a14:foregroundMark x1="11489" y1="14788" x2="11489" y2="14788"/>
                          <a14:foregroundMark x1="5576" y1="8047" x2="5576" y2="8047"/>
                          <a14:foregroundMark x1="9804" y1="9395" x2="9804" y2="93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6354" y="2909998"/>
              <a:ext cx="1606404" cy="12048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perspectiveHeroicExtremeRightFacing"/>
              <a:lightRig rig="threePt" dir="t"/>
            </a:scene3d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41" b="99259" l="0" r="9988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8002" y="3782655"/>
              <a:ext cx="1379662" cy="6581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perspectiveContrastingRightFacing"/>
              <a:lightRig rig="threePt" dir="t"/>
            </a:scene3d>
          </p:spPr>
        </p:pic>
        <p:pic>
          <p:nvPicPr>
            <p:cNvPr id="53" name="Picture 5" descr="https://encrypted-tbn2.gstatic.com/images?q=tbn:ANd9GcRHqO2ff1QB9D1JrYHkwNmKALacaCuFkFoNaIKyUo1QUy3Yr2CWdA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6" r="29275"/>
            <a:stretch/>
          </p:blipFill>
          <p:spPr bwMode="auto">
            <a:xfrm>
              <a:off x="5531912" y="2891475"/>
              <a:ext cx="638493" cy="938736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2" descr="http://yealink.com/Upload/481-18553726972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059" y="3752505"/>
              <a:ext cx="1054347" cy="105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884" y="3998278"/>
              <a:ext cx="807509" cy="50307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8621" y="2914212"/>
              <a:ext cx="1118216" cy="868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993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dirty="0" smtClean="0"/>
              <a:t>CCX Marketing Organization - Summary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28601" y="2232714"/>
            <a:ext cx="182879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Robert </a:t>
            </a:r>
            <a:r>
              <a:rPr lang="en-US" sz="1600" b="1" dirty="0" err="1" smtClean="0">
                <a:solidFill>
                  <a:schemeClr val="tx1"/>
                </a:solidFill>
              </a:rPr>
              <a:t>Lusinsky</a:t>
            </a:r>
            <a:endParaRPr 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04801" y="2232714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43" name="Rectangle 42"/>
          <p:cNvSpPr/>
          <p:nvPr/>
        </p:nvSpPr>
        <p:spPr>
          <a:xfrm>
            <a:off x="2133600" y="2232714"/>
            <a:ext cx="182879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err="1" smtClean="0">
                <a:solidFill>
                  <a:schemeClr val="tx1"/>
                </a:solidFill>
              </a:rPr>
              <a:t>Gady</a:t>
            </a:r>
            <a:r>
              <a:rPr lang="en-US" sz="1600" b="1" dirty="0" smtClean="0">
                <a:solidFill>
                  <a:schemeClr val="tx1"/>
                </a:solidFill>
              </a:rPr>
              <a:t> Rosenfeld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209800" y="2232714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114800" y="2232714"/>
            <a:ext cx="182879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</a:rPr>
              <a:t>Eliot Rosen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71682" y="2232714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8290982" y="2232714"/>
            <a:ext cx="1828799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Raj </a:t>
            </a:r>
            <a:r>
              <a:rPr lang="en-US" sz="1600" b="1" dirty="0">
                <a:solidFill>
                  <a:schemeClr val="tx1"/>
                </a:solidFill>
              </a:rPr>
              <a:t>Krishnaswamy </a:t>
            </a:r>
            <a:endParaRPr 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67182" y="2232714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20" name="Rectangle 19"/>
          <p:cNvSpPr/>
          <p:nvPr/>
        </p:nvSpPr>
        <p:spPr>
          <a:xfrm>
            <a:off x="6290464" y="2232714"/>
            <a:ext cx="1828799" cy="457200"/>
          </a:xfrm>
          <a:prstGeom prst="rect">
            <a:avLst/>
          </a:prstGeom>
          <a:solidFill>
            <a:srgbClr val="CCFF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Rex Kiang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66664" y="2232714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3" name="Rectangle 2"/>
          <p:cNvSpPr/>
          <p:nvPr/>
        </p:nvSpPr>
        <p:spPr>
          <a:xfrm>
            <a:off x="152400" y="5334000"/>
            <a:ext cx="586360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Data Center – Ethernet Controller &amp; Ethernet Storage 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326748" y="4909947"/>
            <a:ext cx="1828799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StrataGX™ Embedded Processors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8367183" y="5047869"/>
            <a:ext cx="176741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KBP </a:t>
            </a:r>
            <a:r>
              <a:rPr lang="en-US" b="1" dirty="0"/>
              <a:t>&amp;</a:t>
            </a:r>
            <a:r>
              <a:rPr lang="en-US" b="1" dirty="0" smtClean="0"/>
              <a:t>         Robo Ethernet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195982" y="2209800"/>
            <a:ext cx="182879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Sarada </a:t>
            </a:r>
            <a:r>
              <a:rPr lang="en-US" sz="1600" b="1" dirty="0" err="1" smtClean="0">
                <a:solidFill>
                  <a:schemeClr val="tx1"/>
                </a:solidFill>
              </a:rPr>
              <a:t>Sundar</a:t>
            </a:r>
            <a:endParaRPr 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272182" y="2209800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47" name="Rectangle 46"/>
          <p:cNvSpPr/>
          <p:nvPr/>
        </p:nvSpPr>
        <p:spPr>
          <a:xfrm>
            <a:off x="5029199" y="1371600"/>
            <a:ext cx="182879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Dan Harding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105399" y="1371600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228600" y="2705487"/>
            <a:ext cx="1905000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All </a:t>
            </a:r>
            <a:r>
              <a:rPr lang="en-US" sz="1500" dirty="0" smtClean="0"/>
              <a:t>Controller and Stingray in-bound</a:t>
            </a:r>
            <a:endParaRPr lang="en-US" sz="1500" dirty="0"/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Ethernet Ctrl outbound at Tier </a:t>
            </a:r>
            <a:r>
              <a:rPr lang="en-US" sz="1500" dirty="0"/>
              <a:t>1 </a:t>
            </a:r>
            <a:r>
              <a:rPr lang="en-US" sz="1500" dirty="0" smtClean="0"/>
              <a:t>OEMs (</a:t>
            </a:r>
            <a:r>
              <a:rPr lang="en-US" sz="1500" dirty="0"/>
              <a:t>Dell, HPE, Lenovo</a:t>
            </a:r>
            <a:r>
              <a:rPr lang="en-US" sz="1500" dirty="0" smtClean="0"/>
              <a:t>)</a:t>
            </a:r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err="1" smtClean="0"/>
              <a:t>OneConnect</a:t>
            </a:r>
            <a:r>
              <a:rPr lang="en-US" sz="1500" dirty="0" smtClean="0"/>
              <a:t> (legacy)</a:t>
            </a:r>
            <a:endParaRPr lang="en-US" sz="1500" dirty="0"/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Client controller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133600" y="2705487"/>
            <a:ext cx="2038082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Ethernet Controller Outbound</a:t>
            </a:r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All end-users (Cloud, financial, Telco’s)</a:t>
            </a:r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Tier </a:t>
            </a:r>
            <a:r>
              <a:rPr lang="en-US" sz="1500" dirty="0"/>
              <a:t>2 </a:t>
            </a:r>
            <a:r>
              <a:rPr lang="en-US" sz="1500" dirty="0" smtClean="0"/>
              <a:t>server OEMs</a:t>
            </a:r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Network OEMs</a:t>
            </a:r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ODMs</a:t>
            </a:r>
            <a:endParaRPr lang="en-US" sz="1500" dirty="0"/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SBX (</a:t>
            </a:r>
            <a:r>
              <a:rPr lang="en-US" sz="1500" dirty="0"/>
              <a:t>legacy)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114800" y="2705487"/>
            <a:ext cx="1981200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All storage engagements with Stingray</a:t>
            </a:r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MIPS (legacy)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326748" y="2705487"/>
            <a:ext cx="1828799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StrataGX</a:t>
            </a:r>
            <a:endParaRPr lang="en-US" sz="1500" dirty="0" smtClean="0">
              <a:solidFill>
                <a:srgbClr val="000099"/>
              </a:solidFill>
            </a:endParaRPr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All Inbound &amp; outbound</a:t>
            </a:r>
            <a:endParaRPr lang="en-US" sz="1500" dirty="0"/>
          </a:p>
        </p:txBody>
      </p:sp>
      <p:sp>
        <p:nvSpPr>
          <p:cNvPr id="52" name="Rectangle 51"/>
          <p:cNvSpPr/>
          <p:nvPr/>
        </p:nvSpPr>
        <p:spPr>
          <a:xfrm>
            <a:off x="8367183" y="2971800"/>
            <a:ext cx="182879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KBP</a:t>
            </a:r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Robo</a:t>
            </a:r>
          </a:p>
          <a:p>
            <a:pPr marL="182880" indent="-182880"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All inbound &amp; outbound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241491" y="2712184"/>
            <a:ext cx="18287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C00000"/>
              </a:buClr>
            </a:pPr>
            <a:r>
              <a:rPr lang="en-US" sz="1500" b="1" dirty="0" smtClean="0"/>
              <a:t>Avani Amin</a:t>
            </a:r>
          </a:p>
          <a:p>
            <a:pPr>
              <a:spcBef>
                <a:spcPts val="600"/>
              </a:spcBef>
              <a:buClr>
                <a:srgbClr val="C00000"/>
              </a:buClr>
            </a:pPr>
            <a:r>
              <a:rPr lang="en-US" sz="1500" b="1" dirty="0" smtClean="0"/>
              <a:t>Daniel Kim</a:t>
            </a:r>
          </a:p>
          <a:p>
            <a:pPr marL="182880" indent="-18288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Marketing </a:t>
            </a:r>
            <a:r>
              <a:rPr lang="en-US" sz="1500" dirty="0"/>
              <a:t>operations &amp; planning across </a:t>
            </a:r>
            <a:r>
              <a:rPr lang="en-US" sz="1500" dirty="0" smtClean="0"/>
              <a:t>CCX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65671" y="2133600"/>
            <a:ext cx="5930329" cy="38465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55" name="Rectangle 54"/>
          <p:cNvSpPr/>
          <p:nvPr/>
        </p:nvSpPr>
        <p:spPr>
          <a:xfrm>
            <a:off x="6248400" y="2133600"/>
            <a:ext cx="1914702" cy="38465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sp>
        <p:nvSpPr>
          <p:cNvPr id="56" name="Rectangle 55"/>
          <p:cNvSpPr/>
          <p:nvPr/>
        </p:nvSpPr>
        <p:spPr>
          <a:xfrm>
            <a:off x="8305801" y="2133600"/>
            <a:ext cx="1890182" cy="38465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33902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title"/>
          </p:nvPr>
        </p:nvSpPr>
        <p:spPr>
          <a:xfrm>
            <a:off x="381000" y="381000"/>
            <a:ext cx="11366100" cy="36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dirty="0" smtClean="0"/>
              <a:t>CCX Marketing Organization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8647" y="2221708"/>
            <a:ext cx="1983553" cy="38010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George Webb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HPE, </a:t>
            </a:r>
            <a:r>
              <a:rPr lang="en-US" sz="1500" dirty="0" err="1"/>
              <a:t>Lenevo</a:t>
            </a:r>
            <a:endParaRPr lang="en-US" sz="1500" dirty="0"/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Apple (client)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David Vieira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Outbound: Dell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Inbound:  Stingray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Carl Tung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Inbound: Software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Inbound: Stratus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NX1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err="1" smtClean="0"/>
              <a:t>Jongpil</a:t>
            </a:r>
            <a:r>
              <a:rPr lang="en-US" sz="1500" b="1" dirty="0" smtClean="0"/>
              <a:t> Lee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Inbound: Cu, Cu+, </a:t>
            </a:r>
            <a:r>
              <a:rPr lang="en-US" sz="1500" dirty="0" err="1" smtClean="0"/>
              <a:t>Wh</a:t>
            </a:r>
            <a:r>
              <a:rPr lang="en-US" sz="1500" dirty="0" smtClean="0"/>
              <a:t>+ (Si &amp; boards)</a:t>
            </a:r>
            <a:endParaRPr lang="en-US" sz="1500" dirty="0"/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Inbound: </a:t>
            </a:r>
            <a:r>
              <a:rPr lang="en-US" sz="1500" dirty="0"/>
              <a:t>Thor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81001" y="1697270"/>
            <a:ext cx="182879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Robert </a:t>
            </a:r>
            <a:r>
              <a:rPr lang="en-US" sz="1600" b="1" dirty="0" err="1" smtClean="0">
                <a:solidFill>
                  <a:schemeClr val="tx1"/>
                </a:solidFill>
              </a:rPr>
              <a:t>Lusinsky</a:t>
            </a:r>
            <a:endParaRPr 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7201" y="1697270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42" name="TextBox 41"/>
          <p:cNvSpPr txBox="1"/>
          <p:nvPr/>
        </p:nvSpPr>
        <p:spPr>
          <a:xfrm>
            <a:off x="2514600" y="2207756"/>
            <a:ext cx="2286000" cy="38266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Telco’s 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GOOG, MSFT, AMZN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CDNs (Netflix . . )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Apple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SBX (legacy)</a:t>
            </a:r>
            <a:endParaRPr lang="en-US" sz="1500" dirty="0"/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Facebook</a:t>
            </a:r>
            <a:r>
              <a:rPr lang="en-US" sz="1500" dirty="0"/>
              <a:t>, Oracle, </a:t>
            </a:r>
            <a:r>
              <a:rPr lang="en-US" sz="1500" dirty="0" smtClean="0"/>
              <a:t>IBM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Web2.0 </a:t>
            </a:r>
            <a:r>
              <a:rPr lang="en-US" sz="1500" dirty="0"/>
              <a:t>end users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Financial end users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Eric Yeh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Tier 2 Server OEMs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ODMs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Network </a:t>
            </a:r>
            <a:r>
              <a:rPr lang="en-US" sz="1500" dirty="0" smtClean="0"/>
              <a:t>OEMs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Alex Chu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China Cloud and Telco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533918" y="1697270"/>
            <a:ext cx="182879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err="1" smtClean="0">
                <a:solidFill>
                  <a:schemeClr val="tx1"/>
                </a:solidFill>
              </a:rPr>
              <a:t>Gady</a:t>
            </a:r>
            <a:r>
              <a:rPr lang="en-US" sz="1600" b="1" dirty="0" smtClean="0">
                <a:solidFill>
                  <a:schemeClr val="tx1"/>
                </a:solidFill>
              </a:rPr>
              <a:t> Rosenfeld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610118" y="1697270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4819918" y="1697270"/>
            <a:ext cx="182879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>
                <a:solidFill>
                  <a:schemeClr val="tx1"/>
                </a:solidFill>
              </a:rPr>
              <a:t>Eliot Rosen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1697270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4800600" y="2207756"/>
            <a:ext cx="2133600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Stingray for storage OEMs / ODMs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Stingray with end-users (storage only)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MIPS (legacy)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372600" y="1697270"/>
            <a:ext cx="1828799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Raj </a:t>
            </a:r>
            <a:r>
              <a:rPr lang="en-US" sz="1600" b="1" dirty="0">
                <a:solidFill>
                  <a:schemeClr val="tx1"/>
                </a:solidFill>
              </a:rPr>
              <a:t>Krishnaswamy </a:t>
            </a:r>
            <a:endParaRPr 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48800" y="1697270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9463526" y="2436356"/>
            <a:ext cx="2423673" cy="3657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Zaheer Kasad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KBP </a:t>
            </a:r>
            <a:r>
              <a:rPr lang="en-US" sz="1500" dirty="0" smtClean="0"/>
              <a:t>(CSCO, ANET, </a:t>
            </a:r>
            <a:r>
              <a:rPr lang="en-US" sz="1500" dirty="0"/>
              <a:t>ALU)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Robo 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Pramod Gollapudi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KBP (APAC/EMEA)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Jim McDermott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KBP (NA)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Inbound: KBP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Asaf Henig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Inbound: Robo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Robo channel (NA/EU)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ZQ MA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Robo APAC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25128" y="1697270"/>
            <a:ext cx="1828799" cy="457200"/>
          </a:xfrm>
          <a:prstGeom prst="rect">
            <a:avLst/>
          </a:prstGeom>
          <a:solidFill>
            <a:srgbClr val="CCFF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1"/>
                </a:solidFill>
              </a:rPr>
              <a:t>Rex Kiang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01328" y="1697270"/>
            <a:ext cx="1767418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116146" y="2207756"/>
            <a:ext cx="2057400" cy="38882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Laurent Hendrichs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VoIP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err="1"/>
              <a:t>Comms</a:t>
            </a:r>
            <a:endParaRPr lang="en-US" sz="1500" dirty="0"/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Todd Trammel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smtClean="0"/>
              <a:t>Point-of-sale</a:t>
            </a:r>
            <a:endParaRPr lang="en-US" sz="1500" dirty="0"/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Client Security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Steve McIntyre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Wireless Audio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Embedded Channel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>
                <a:solidFill>
                  <a:srgbClr val="C00000"/>
                </a:solidFill>
              </a:rPr>
              <a:t>Satya </a:t>
            </a:r>
            <a:r>
              <a:rPr lang="en-US" sz="1500" b="1" dirty="0" err="1" smtClean="0">
                <a:solidFill>
                  <a:srgbClr val="C00000"/>
                </a:solidFill>
              </a:rPr>
              <a:t>Simha</a:t>
            </a:r>
            <a:endParaRPr lang="en-US" sz="1500" b="1" dirty="0" smtClean="0">
              <a:solidFill>
                <a:srgbClr val="C00000"/>
              </a:solidFill>
            </a:endParaRP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 err="1">
                <a:solidFill>
                  <a:srgbClr val="C00000"/>
                </a:solidFill>
              </a:rPr>
              <a:t>Comms</a:t>
            </a:r>
            <a:r>
              <a:rPr lang="en-US" sz="1500" dirty="0">
                <a:solidFill>
                  <a:srgbClr val="C00000"/>
                </a:solidFill>
              </a:rPr>
              <a:t> – Inbound /Outbound</a:t>
            </a:r>
          </a:p>
          <a:p>
            <a:pPr>
              <a:spcBef>
                <a:spcPts val="200"/>
              </a:spcBef>
              <a:buClr>
                <a:srgbClr val="C00000"/>
              </a:buClr>
            </a:pPr>
            <a:endParaRPr lang="en-US" sz="400" b="1" dirty="0" smtClean="0"/>
          </a:p>
          <a:p>
            <a:pPr>
              <a:spcBef>
                <a:spcPts val="200"/>
              </a:spcBef>
              <a:buClr>
                <a:srgbClr val="C00000"/>
              </a:buClr>
            </a:pPr>
            <a:r>
              <a:rPr lang="en-US" sz="1500" b="1" dirty="0" smtClean="0"/>
              <a:t>Rakesh Agrawal</a:t>
            </a:r>
          </a:p>
          <a:p>
            <a:pPr marL="182880" lvl="1" indent="-182880">
              <a:spcBef>
                <a:spcPts val="200"/>
              </a:spcBef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500" dirty="0"/>
              <a:t>Embedded: Inbound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9347" y="1561580"/>
            <a:ext cx="6191516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3" name="Rectangle 2"/>
          <p:cNvSpPr/>
          <p:nvPr/>
        </p:nvSpPr>
        <p:spPr>
          <a:xfrm>
            <a:off x="457201" y="1221021"/>
            <a:ext cx="605806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Data Center – Ethernet Controller &amp; Ethernet Storage 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7025128" y="1543292"/>
            <a:ext cx="18288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26" name="Rectangle 25"/>
          <p:cNvSpPr/>
          <p:nvPr/>
        </p:nvSpPr>
        <p:spPr>
          <a:xfrm>
            <a:off x="6858000" y="1217156"/>
            <a:ext cx="216305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StrataGX™</a:t>
            </a:r>
            <a:endParaRPr lang="en-US" b="1" strike="dblStrike" dirty="0">
              <a:solidFill>
                <a:srgbClr val="000099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387327" y="1530093"/>
            <a:ext cx="1828800" cy="36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b="1" dirty="0" err="1" smtClean="0"/>
          </a:p>
        </p:txBody>
      </p:sp>
      <p:sp>
        <p:nvSpPr>
          <p:cNvPr id="30" name="Rectangle 29"/>
          <p:cNvSpPr/>
          <p:nvPr/>
        </p:nvSpPr>
        <p:spPr>
          <a:xfrm>
            <a:off x="9220200" y="912356"/>
            <a:ext cx="201074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KBP™ </a:t>
            </a:r>
            <a:r>
              <a:rPr lang="en-US" b="1" dirty="0"/>
              <a:t>&amp;</a:t>
            </a:r>
            <a:r>
              <a:rPr lang="en-US" b="1" dirty="0" smtClean="0"/>
              <a:t>         Robo™ Ethernet</a:t>
            </a:r>
          </a:p>
        </p:txBody>
      </p:sp>
    </p:spTree>
    <p:extLst>
      <p:ext uri="{BB962C8B-B14F-4D97-AF65-F5344CB8AC3E}">
        <p14:creationId xmlns:p14="http://schemas.microsoft.com/office/powerpoint/2010/main" val="359369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ounded Rectangle 333"/>
          <p:cNvSpPr/>
          <p:nvPr/>
        </p:nvSpPr>
        <p:spPr>
          <a:xfrm>
            <a:off x="10029381" y="2075696"/>
            <a:ext cx="1730228" cy="364375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40000">
                <a:schemeClr val="bg1">
                  <a:lumMod val="95000"/>
                </a:schemeClr>
              </a:gs>
            </a:gsLst>
            <a:lin ang="162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" rIns="68580" bIns="34290" anchor="t"/>
          <a:lstStyle/>
          <a:p>
            <a:pPr algn="ctr">
              <a:defRPr/>
            </a:pPr>
            <a:endParaRPr lang="en-US" sz="1100" b="1" dirty="0">
              <a:solidFill>
                <a:schemeClr val="tx2"/>
              </a:solidFill>
            </a:endParaRPr>
          </a:p>
        </p:txBody>
      </p:sp>
      <p:sp>
        <p:nvSpPr>
          <p:cNvPr id="326" name="Freeform 325"/>
          <p:cNvSpPr>
            <a:spLocks noChangeAspect="1"/>
          </p:cNvSpPr>
          <p:nvPr/>
        </p:nvSpPr>
        <p:spPr bwMode="auto">
          <a:xfrm>
            <a:off x="10110326" y="4077010"/>
            <a:ext cx="1563624" cy="964260"/>
          </a:xfrm>
          <a:custGeom>
            <a:avLst/>
            <a:gdLst/>
            <a:ahLst/>
            <a:cxnLst>
              <a:cxn ang="0">
                <a:pos x="1678" y="1251"/>
              </a:cxn>
              <a:cxn ang="0">
                <a:pos x="2030" y="899"/>
              </a:cxn>
              <a:cxn ang="0">
                <a:pos x="1678" y="547"/>
              </a:cxn>
              <a:cxn ang="0">
                <a:pos x="1678" y="547"/>
              </a:cxn>
              <a:cxn ang="0">
                <a:pos x="1678" y="522"/>
              </a:cxn>
              <a:cxn ang="0">
                <a:pos x="1156" y="0"/>
              </a:cxn>
              <a:cxn ang="0">
                <a:pos x="673" y="325"/>
              </a:cxn>
              <a:cxn ang="0">
                <a:pos x="508" y="256"/>
              </a:cxn>
              <a:cxn ang="0">
                <a:pos x="276" y="488"/>
              </a:cxn>
              <a:cxn ang="0">
                <a:pos x="286" y="554"/>
              </a:cxn>
              <a:cxn ang="0">
                <a:pos x="0" y="899"/>
              </a:cxn>
              <a:cxn ang="0">
                <a:pos x="352" y="1251"/>
              </a:cxn>
              <a:cxn ang="0">
                <a:pos x="1678" y="1251"/>
              </a:cxn>
            </a:cxnLst>
            <a:rect l="0" t="0" r="r" b="b"/>
            <a:pathLst>
              <a:path w="2030" h="1251">
                <a:moveTo>
                  <a:pt x="1678" y="1251"/>
                </a:moveTo>
                <a:cubicBezTo>
                  <a:pt x="1873" y="1251"/>
                  <a:pt x="2030" y="1094"/>
                  <a:pt x="2030" y="899"/>
                </a:cubicBezTo>
                <a:cubicBezTo>
                  <a:pt x="2030" y="705"/>
                  <a:pt x="1873" y="547"/>
                  <a:pt x="1678" y="547"/>
                </a:cubicBezTo>
                <a:cubicBezTo>
                  <a:pt x="1678" y="547"/>
                  <a:pt x="1678" y="547"/>
                  <a:pt x="1678" y="547"/>
                </a:cubicBezTo>
                <a:cubicBezTo>
                  <a:pt x="1678" y="539"/>
                  <a:pt x="1678" y="531"/>
                  <a:pt x="1678" y="522"/>
                </a:cubicBezTo>
                <a:cubicBezTo>
                  <a:pt x="1678" y="234"/>
                  <a:pt x="1444" y="0"/>
                  <a:pt x="1156" y="0"/>
                </a:cubicBezTo>
                <a:cubicBezTo>
                  <a:pt x="938" y="0"/>
                  <a:pt x="751" y="135"/>
                  <a:pt x="673" y="325"/>
                </a:cubicBezTo>
                <a:cubicBezTo>
                  <a:pt x="631" y="283"/>
                  <a:pt x="573" y="256"/>
                  <a:pt x="508" y="256"/>
                </a:cubicBezTo>
                <a:cubicBezTo>
                  <a:pt x="380" y="256"/>
                  <a:pt x="276" y="360"/>
                  <a:pt x="276" y="488"/>
                </a:cubicBezTo>
                <a:cubicBezTo>
                  <a:pt x="276" y="511"/>
                  <a:pt x="279" y="533"/>
                  <a:pt x="286" y="554"/>
                </a:cubicBezTo>
                <a:cubicBezTo>
                  <a:pt x="123" y="585"/>
                  <a:pt x="0" y="728"/>
                  <a:pt x="0" y="899"/>
                </a:cubicBezTo>
                <a:cubicBezTo>
                  <a:pt x="0" y="1094"/>
                  <a:pt x="158" y="1251"/>
                  <a:pt x="352" y="1251"/>
                </a:cubicBezTo>
                <a:lnTo>
                  <a:pt x="1678" y="125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571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 Inspira Pitch" pitchFamily="34" charset="0"/>
            </a:endParaRPr>
          </a:p>
        </p:txBody>
      </p:sp>
      <p:sp>
        <p:nvSpPr>
          <p:cNvPr id="323" name="Freeform 322"/>
          <p:cNvSpPr>
            <a:spLocks/>
          </p:cNvSpPr>
          <p:nvPr/>
        </p:nvSpPr>
        <p:spPr bwMode="auto">
          <a:xfrm>
            <a:off x="10072952" y="2506626"/>
            <a:ext cx="1559407" cy="961660"/>
          </a:xfrm>
          <a:custGeom>
            <a:avLst/>
            <a:gdLst/>
            <a:ahLst/>
            <a:cxnLst>
              <a:cxn ang="0">
                <a:pos x="1678" y="1251"/>
              </a:cxn>
              <a:cxn ang="0">
                <a:pos x="2030" y="899"/>
              </a:cxn>
              <a:cxn ang="0">
                <a:pos x="1678" y="547"/>
              </a:cxn>
              <a:cxn ang="0">
                <a:pos x="1678" y="547"/>
              </a:cxn>
              <a:cxn ang="0">
                <a:pos x="1678" y="522"/>
              </a:cxn>
              <a:cxn ang="0">
                <a:pos x="1156" y="0"/>
              </a:cxn>
              <a:cxn ang="0">
                <a:pos x="673" y="325"/>
              </a:cxn>
              <a:cxn ang="0">
                <a:pos x="508" y="256"/>
              </a:cxn>
              <a:cxn ang="0">
                <a:pos x="276" y="488"/>
              </a:cxn>
              <a:cxn ang="0">
                <a:pos x="286" y="554"/>
              </a:cxn>
              <a:cxn ang="0">
                <a:pos x="0" y="899"/>
              </a:cxn>
              <a:cxn ang="0">
                <a:pos x="352" y="1251"/>
              </a:cxn>
              <a:cxn ang="0">
                <a:pos x="1678" y="1251"/>
              </a:cxn>
            </a:cxnLst>
            <a:rect l="0" t="0" r="r" b="b"/>
            <a:pathLst>
              <a:path w="2030" h="1251">
                <a:moveTo>
                  <a:pt x="1678" y="1251"/>
                </a:moveTo>
                <a:cubicBezTo>
                  <a:pt x="1873" y="1251"/>
                  <a:pt x="2030" y="1094"/>
                  <a:pt x="2030" y="899"/>
                </a:cubicBezTo>
                <a:cubicBezTo>
                  <a:pt x="2030" y="705"/>
                  <a:pt x="1873" y="547"/>
                  <a:pt x="1678" y="547"/>
                </a:cubicBezTo>
                <a:cubicBezTo>
                  <a:pt x="1678" y="547"/>
                  <a:pt x="1678" y="547"/>
                  <a:pt x="1678" y="547"/>
                </a:cubicBezTo>
                <a:cubicBezTo>
                  <a:pt x="1678" y="539"/>
                  <a:pt x="1678" y="531"/>
                  <a:pt x="1678" y="522"/>
                </a:cubicBezTo>
                <a:cubicBezTo>
                  <a:pt x="1678" y="234"/>
                  <a:pt x="1444" y="0"/>
                  <a:pt x="1156" y="0"/>
                </a:cubicBezTo>
                <a:cubicBezTo>
                  <a:pt x="938" y="0"/>
                  <a:pt x="751" y="135"/>
                  <a:pt x="673" y="325"/>
                </a:cubicBezTo>
                <a:cubicBezTo>
                  <a:pt x="631" y="283"/>
                  <a:pt x="573" y="256"/>
                  <a:pt x="508" y="256"/>
                </a:cubicBezTo>
                <a:cubicBezTo>
                  <a:pt x="380" y="256"/>
                  <a:pt x="276" y="360"/>
                  <a:pt x="276" y="488"/>
                </a:cubicBezTo>
                <a:cubicBezTo>
                  <a:pt x="276" y="511"/>
                  <a:pt x="279" y="533"/>
                  <a:pt x="286" y="554"/>
                </a:cubicBezTo>
                <a:cubicBezTo>
                  <a:pt x="123" y="585"/>
                  <a:pt x="0" y="728"/>
                  <a:pt x="0" y="899"/>
                </a:cubicBezTo>
                <a:cubicBezTo>
                  <a:pt x="0" y="1094"/>
                  <a:pt x="158" y="1251"/>
                  <a:pt x="352" y="1251"/>
                </a:cubicBezTo>
                <a:lnTo>
                  <a:pt x="1678" y="125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 w="571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GE Inspira Pitch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 Inspira Pitch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28497"/>
            <a:ext cx="11397643" cy="366254"/>
          </a:xfrm>
        </p:spPr>
        <p:txBody>
          <a:bodyPr/>
          <a:lstStyle/>
          <a:p>
            <a:r>
              <a:rPr lang="en-US" dirty="0" smtClean="0"/>
              <a:t>StrataGX CPU’s in Various Networking Applications</a:t>
            </a:r>
            <a:endParaRPr lang="en-US" dirty="0"/>
          </a:p>
        </p:txBody>
      </p:sp>
      <p:sp>
        <p:nvSpPr>
          <p:cNvPr id="213" name="Rounded Rectangle 212"/>
          <p:cNvSpPr/>
          <p:nvPr/>
        </p:nvSpPr>
        <p:spPr>
          <a:xfrm>
            <a:off x="3423019" y="3159659"/>
            <a:ext cx="1047260" cy="25597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40000">
                <a:schemeClr val="bg1">
                  <a:lumMod val="95000"/>
                </a:schemeClr>
              </a:gs>
            </a:gsLst>
            <a:lin ang="162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" rIns="68580" bIns="34290" anchor="t"/>
          <a:lstStyle/>
          <a:p>
            <a:pPr algn="ctr">
              <a:lnSpc>
                <a:spcPct val="90000"/>
              </a:lnSpc>
              <a:defRPr/>
            </a:pPr>
            <a:r>
              <a:rPr lang="en-US" sz="1100" b="1" dirty="0">
                <a:solidFill>
                  <a:schemeClr val="tx1"/>
                </a:solidFill>
              </a:rPr>
              <a:t>Central Office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2349723" y="3159659"/>
            <a:ext cx="1015675" cy="25597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40000">
                <a:schemeClr val="bg1">
                  <a:lumMod val="95000"/>
                </a:schemeClr>
              </a:gs>
            </a:gsLst>
            <a:lin ang="162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82296" rIns="68580" bIns="34290" anchor="t"/>
          <a:lstStyle/>
          <a:p>
            <a:pPr algn="ctr">
              <a:defRPr/>
            </a:pPr>
            <a:r>
              <a:rPr lang="en-US" sz="1100" b="1" dirty="0">
                <a:solidFill>
                  <a:schemeClr val="tx1"/>
                </a:solidFill>
              </a:rPr>
              <a:t>Premises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4565878" y="1218705"/>
            <a:ext cx="5373128" cy="450074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4989057" y="2744871"/>
            <a:ext cx="1340113" cy="2077174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7" name="Oval 216"/>
          <p:cNvSpPr/>
          <p:nvPr/>
        </p:nvSpPr>
        <p:spPr>
          <a:xfrm>
            <a:off x="6507852" y="2924949"/>
            <a:ext cx="1399673" cy="2546214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218" name="Picture 187"/>
          <p:cNvPicPr>
            <a:picLocks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6242" y="2968223"/>
            <a:ext cx="575131" cy="4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9" name="Group 430"/>
          <p:cNvGrpSpPr>
            <a:grpSpLocks/>
          </p:cNvGrpSpPr>
          <p:nvPr/>
        </p:nvGrpSpPr>
        <p:grpSpPr bwMode="auto">
          <a:xfrm>
            <a:off x="1002276" y="1892549"/>
            <a:ext cx="474427" cy="515281"/>
            <a:chOff x="3709" y="3436"/>
            <a:chExt cx="222" cy="412"/>
          </a:xfrm>
          <a:solidFill>
            <a:schemeClr val="bg1">
              <a:lumMod val="50000"/>
            </a:schemeClr>
          </a:solidFill>
        </p:grpSpPr>
        <p:sp>
          <p:nvSpPr>
            <p:cNvPr id="220" name="AutoShape 431"/>
            <p:cNvSpPr>
              <a:spLocks noChangeArrowheads="1"/>
            </p:cNvSpPr>
            <p:nvPr/>
          </p:nvSpPr>
          <p:spPr bwMode="auto">
            <a:xfrm>
              <a:off x="3799" y="3459"/>
              <a:ext cx="11" cy="185"/>
            </a:xfrm>
            <a:prstGeom prst="roundRect">
              <a:avLst>
                <a:gd name="adj" fmla="val 16667"/>
              </a:avLst>
            </a:prstGeom>
            <a:grpFill/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  <p:sp>
          <p:nvSpPr>
            <p:cNvPr id="221" name="AutoShape 432"/>
            <p:cNvSpPr>
              <a:spLocks noChangeArrowheads="1"/>
            </p:cNvSpPr>
            <p:nvPr/>
          </p:nvSpPr>
          <p:spPr bwMode="auto">
            <a:xfrm>
              <a:off x="3917" y="3445"/>
              <a:ext cx="14" cy="210"/>
            </a:xfrm>
            <a:prstGeom prst="roundRect">
              <a:avLst>
                <a:gd name="adj" fmla="val 16667"/>
              </a:avLst>
            </a:prstGeom>
            <a:grpFill/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  <p:grpSp>
          <p:nvGrpSpPr>
            <p:cNvPr id="222" name="Group 433"/>
            <p:cNvGrpSpPr>
              <a:grpSpLocks/>
            </p:cNvGrpSpPr>
            <p:nvPr/>
          </p:nvGrpSpPr>
          <p:grpSpPr bwMode="auto">
            <a:xfrm>
              <a:off x="3824" y="3493"/>
              <a:ext cx="37" cy="355"/>
              <a:chOff x="2816" y="1885"/>
              <a:chExt cx="175" cy="1683"/>
            </a:xfrm>
            <a:grpFill/>
          </p:grpSpPr>
          <p:sp>
            <p:nvSpPr>
              <p:cNvPr id="226" name="Rectangle 434"/>
              <p:cNvSpPr>
                <a:spLocks noChangeArrowheads="1"/>
              </p:cNvSpPr>
              <p:nvPr/>
            </p:nvSpPr>
            <p:spPr bwMode="auto">
              <a:xfrm>
                <a:off x="2816" y="1979"/>
                <a:ext cx="173" cy="1589"/>
              </a:xfrm>
              <a:prstGeom prst="rect">
                <a:avLst/>
              </a:prstGeom>
              <a:grpFill/>
              <a:ln w="317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 dirty="0">
                  <a:solidFill>
                    <a:srgbClr val="FFB41D">
                      <a:lumMod val="50000"/>
                    </a:srgbClr>
                  </a:solidFill>
                </a:endParaRPr>
              </a:p>
            </p:txBody>
          </p:sp>
          <p:sp>
            <p:nvSpPr>
              <p:cNvPr id="227" name="Oval 435"/>
              <p:cNvSpPr>
                <a:spLocks noChangeArrowheads="1"/>
              </p:cNvSpPr>
              <p:nvPr/>
            </p:nvSpPr>
            <p:spPr bwMode="auto">
              <a:xfrm>
                <a:off x="2816" y="1885"/>
                <a:ext cx="175" cy="175"/>
              </a:xfrm>
              <a:prstGeom prst="ellipse">
                <a:avLst/>
              </a:prstGeom>
              <a:grpFill/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 dirty="0">
                  <a:solidFill>
                    <a:srgbClr val="FFB41D">
                      <a:lumMod val="50000"/>
                    </a:srgbClr>
                  </a:solidFill>
                </a:endParaRPr>
              </a:p>
            </p:txBody>
          </p:sp>
        </p:grpSp>
        <p:sp>
          <p:nvSpPr>
            <p:cNvPr id="223" name="AutoShape 436"/>
            <p:cNvSpPr>
              <a:spLocks noChangeArrowheads="1"/>
            </p:cNvSpPr>
            <p:nvPr/>
          </p:nvSpPr>
          <p:spPr bwMode="auto">
            <a:xfrm>
              <a:off x="3709" y="3479"/>
              <a:ext cx="12" cy="147"/>
            </a:xfrm>
            <a:prstGeom prst="roundRect">
              <a:avLst>
                <a:gd name="adj" fmla="val 16667"/>
              </a:avLst>
            </a:prstGeom>
            <a:grpFill/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  <p:sp>
          <p:nvSpPr>
            <p:cNvPr id="224" name="AutoShape 437"/>
            <p:cNvSpPr>
              <a:spLocks noChangeArrowheads="1"/>
            </p:cNvSpPr>
            <p:nvPr/>
          </p:nvSpPr>
          <p:spPr bwMode="auto">
            <a:xfrm>
              <a:off x="3888" y="3436"/>
              <a:ext cx="14" cy="230"/>
            </a:xfrm>
            <a:prstGeom prst="roundRect">
              <a:avLst>
                <a:gd name="adj" fmla="val 16667"/>
              </a:avLst>
            </a:prstGeom>
            <a:grpFill/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  <p:sp>
          <p:nvSpPr>
            <p:cNvPr id="225" name="AutoShape 438"/>
            <p:cNvSpPr>
              <a:spLocks noChangeArrowheads="1"/>
            </p:cNvSpPr>
            <p:nvPr/>
          </p:nvSpPr>
          <p:spPr bwMode="auto">
            <a:xfrm rot="16200000">
              <a:off x="3766" y="3486"/>
              <a:ext cx="93" cy="184"/>
            </a:xfrm>
            <a:prstGeom prst="triangle">
              <a:avLst>
                <a:gd name="adj" fmla="val 50000"/>
              </a:avLst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</p:grpSp>
      <p:pic>
        <p:nvPicPr>
          <p:cNvPr id="228" name="Picture 187"/>
          <p:cNvPicPr>
            <a:picLocks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9978" y="3839296"/>
            <a:ext cx="575131" cy="4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9" name="Picture 187"/>
          <p:cNvPicPr>
            <a:picLocks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7128" y="2968223"/>
            <a:ext cx="575132" cy="4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0" name="Picture 187"/>
          <p:cNvPicPr>
            <a:picLocks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7128" y="4734102"/>
            <a:ext cx="575132" cy="49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3" name="Picture 198"/>
          <p:cNvPicPr>
            <a:picLocks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2164" y="4967898"/>
            <a:ext cx="759397" cy="3350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4" name="TextBox 138"/>
          <p:cNvSpPr txBox="1">
            <a:spLocks noChangeArrowheads="1"/>
          </p:cNvSpPr>
          <p:nvPr/>
        </p:nvSpPr>
        <p:spPr bwMode="auto">
          <a:xfrm>
            <a:off x="5831380" y="1341938"/>
            <a:ext cx="2934137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b="1" dirty="0" smtClean="0">
                <a:solidFill>
                  <a:schemeClr val="tx2"/>
                </a:solidFill>
              </a:rPr>
              <a:t>Service Provider Network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5" name="Picture 198"/>
          <p:cNvPicPr>
            <a:picLocks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147" y="3682950"/>
            <a:ext cx="759397" cy="3350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6" name="Picture 187"/>
          <p:cNvPicPr>
            <a:picLocks noChangeArrowheads="1"/>
          </p:cNvPicPr>
          <p:nvPr/>
        </p:nvPicPr>
        <p:blipFill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6242" y="4734102"/>
            <a:ext cx="575131" cy="49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7" name="Straight Connector 149"/>
          <p:cNvCxnSpPr>
            <a:cxnSpLocks noChangeShapeType="1"/>
            <a:endCxn id="241" idx="1"/>
          </p:cNvCxnSpPr>
          <p:nvPr/>
        </p:nvCxnSpPr>
        <p:spPr bwMode="auto">
          <a:xfrm>
            <a:off x="2296812" y="1936117"/>
            <a:ext cx="2934299" cy="842258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traight Connector 154"/>
          <p:cNvCxnSpPr>
            <a:cxnSpLocks noChangeShapeType="1"/>
            <a:stCxn id="286" idx="3"/>
          </p:cNvCxnSpPr>
          <p:nvPr/>
        </p:nvCxnSpPr>
        <p:spPr bwMode="auto">
          <a:xfrm>
            <a:off x="2255340" y="2820218"/>
            <a:ext cx="2480554" cy="394394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9" name="Straight Connector 155"/>
          <p:cNvCxnSpPr>
            <a:cxnSpLocks noChangeShapeType="1"/>
          </p:cNvCxnSpPr>
          <p:nvPr/>
        </p:nvCxnSpPr>
        <p:spPr bwMode="auto">
          <a:xfrm flipV="1">
            <a:off x="3951606" y="3423452"/>
            <a:ext cx="824451" cy="358109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0" name="Picture 198"/>
          <p:cNvPicPr>
            <a:picLocks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96" y="2725525"/>
            <a:ext cx="759397" cy="3350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1" name="Picture 198"/>
          <p:cNvPicPr>
            <a:picLocks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1110" y="2610860"/>
            <a:ext cx="759397" cy="3350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2" name="Rectangle 11"/>
          <p:cNvSpPr>
            <a:spLocks noChangeArrowheads="1"/>
          </p:cNvSpPr>
          <p:nvPr/>
        </p:nvSpPr>
        <p:spPr bwMode="auto">
          <a:xfrm>
            <a:off x="1590623" y="1829811"/>
            <a:ext cx="664717" cy="480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>
              <a:lnSpc>
                <a:spcPct val="85000"/>
              </a:lnSpc>
              <a:defRPr/>
            </a:pPr>
            <a:r>
              <a:rPr lang="en-US" sz="1050" b="1" kern="0" dirty="0">
                <a:solidFill>
                  <a:prstClr val="white"/>
                </a:solidFill>
                <a:latin typeface="Arial Narrow"/>
              </a:rPr>
              <a:t>LTE</a:t>
            </a:r>
            <a:br>
              <a:rPr lang="en-US" sz="1050" b="1" kern="0" dirty="0">
                <a:solidFill>
                  <a:prstClr val="white"/>
                </a:solidFill>
                <a:latin typeface="Arial Narrow"/>
              </a:rPr>
            </a:br>
            <a:r>
              <a:rPr lang="en-US" sz="1050" b="1" kern="0" dirty="0">
                <a:solidFill>
                  <a:prstClr val="white"/>
                </a:solidFill>
                <a:latin typeface="Arial Narrow"/>
              </a:rPr>
              <a:t>eNodeB</a:t>
            </a:r>
          </a:p>
        </p:txBody>
      </p:sp>
      <p:pic>
        <p:nvPicPr>
          <p:cNvPr id="243" name="Picture 198"/>
          <p:cNvPicPr>
            <a:picLocks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857" y="3161261"/>
            <a:ext cx="759397" cy="3350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4" name="Group 430"/>
          <p:cNvGrpSpPr>
            <a:grpSpLocks/>
          </p:cNvGrpSpPr>
          <p:nvPr/>
        </p:nvGrpSpPr>
        <p:grpSpPr bwMode="auto">
          <a:xfrm>
            <a:off x="1002276" y="2562582"/>
            <a:ext cx="474427" cy="515281"/>
            <a:chOff x="3709" y="3436"/>
            <a:chExt cx="222" cy="412"/>
          </a:xfrm>
          <a:solidFill>
            <a:schemeClr val="bg1">
              <a:lumMod val="50000"/>
            </a:schemeClr>
          </a:solidFill>
        </p:grpSpPr>
        <p:sp>
          <p:nvSpPr>
            <p:cNvPr id="245" name="AutoShape 431"/>
            <p:cNvSpPr>
              <a:spLocks noChangeArrowheads="1"/>
            </p:cNvSpPr>
            <p:nvPr/>
          </p:nvSpPr>
          <p:spPr bwMode="auto">
            <a:xfrm>
              <a:off x="3799" y="3459"/>
              <a:ext cx="11" cy="185"/>
            </a:xfrm>
            <a:prstGeom prst="roundRect">
              <a:avLst>
                <a:gd name="adj" fmla="val 16667"/>
              </a:avLst>
            </a:prstGeom>
            <a:grpFill/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  <p:sp>
          <p:nvSpPr>
            <p:cNvPr id="246" name="AutoShape 432"/>
            <p:cNvSpPr>
              <a:spLocks noChangeArrowheads="1"/>
            </p:cNvSpPr>
            <p:nvPr/>
          </p:nvSpPr>
          <p:spPr bwMode="auto">
            <a:xfrm>
              <a:off x="3917" y="3445"/>
              <a:ext cx="14" cy="210"/>
            </a:xfrm>
            <a:prstGeom prst="roundRect">
              <a:avLst>
                <a:gd name="adj" fmla="val 16667"/>
              </a:avLst>
            </a:prstGeom>
            <a:grpFill/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  <p:grpSp>
          <p:nvGrpSpPr>
            <p:cNvPr id="247" name="Group 433"/>
            <p:cNvGrpSpPr>
              <a:grpSpLocks/>
            </p:cNvGrpSpPr>
            <p:nvPr/>
          </p:nvGrpSpPr>
          <p:grpSpPr bwMode="auto">
            <a:xfrm>
              <a:off x="3824" y="3493"/>
              <a:ext cx="37" cy="355"/>
              <a:chOff x="2816" y="1885"/>
              <a:chExt cx="175" cy="1683"/>
            </a:xfrm>
            <a:grpFill/>
          </p:grpSpPr>
          <p:sp>
            <p:nvSpPr>
              <p:cNvPr id="251" name="Rectangle 434"/>
              <p:cNvSpPr>
                <a:spLocks noChangeArrowheads="1"/>
              </p:cNvSpPr>
              <p:nvPr/>
            </p:nvSpPr>
            <p:spPr bwMode="auto">
              <a:xfrm>
                <a:off x="2816" y="1979"/>
                <a:ext cx="173" cy="1589"/>
              </a:xfrm>
              <a:prstGeom prst="rect">
                <a:avLst/>
              </a:prstGeom>
              <a:grpFill/>
              <a:ln w="317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 dirty="0">
                  <a:solidFill>
                    <a:srgbClr val="FFB41D">
                      <a:lumMod val="50000"/>
                    </a:srgbClr>
                  </a:solidFill>
                </a:endParaRPr>
              </a:p>
            </p:txBody>
          </p:sp>
          <p:sp>
            <p:nvSpPr>
              <p:cNvPr id="252" name="Oval 435"/>
              <p:cNvSpPr>
                <a:spLocks noChangeArrowheads="1"/>
              </p:cNvSpPr>
              <p:nvPr/>
            </p:nvSpPr>
            <p:spPr bwMode="auto">
              <a:xfrm>
                <a:off x="2816" y="1885"/>
                <a:ext cx="175" cy="175"/>
              </a:xfrm>
              <a:prstGeom prst="ellipse">
                <a:avLst/>
              </a:prstGeom>
              <a:grpFill/>
              <a:ln w="317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 dirty="0">
                  <a:solidFill>
                    <a:srgbClr val="FFB41D">
                      <a:lumMod val="50000"/>
                    </a:srgbClr>
                  </a:solidFill>
                </a:endParaRPr>
              </a:p>
            </p:txBody>
          </p:sp>
        </p:grpSp>
        <p:sp>
          <p:nvSpPr>
            <p:cNvPr id="248" name="AutoShape 436"/>
            <p:cNvSpPr>
              <a:spLocks noChangeArrowheads="1"/>
            </p:cNvSpPr>
            <p:nvPr/>
          </p:nvSpPr>
          <p:spPr bwMode="auto">
            <a:xfrm>
              <a:off x="3709" y="3479"/>
              <a:ext cx="12" cy="147"/>
            </a:xfrm>
            <a:prstGeom prst="roundRect">
              <a:avLst>
                <a:gd name="adj" fmla="val 16667"/>
              </a:avLst>
            </a:prstGeom>
            <a:grpFill/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  <p:sp>
          <p:nvSpPr>
            <p:cNvPr id="249" name="AutoShape 437"/>
            <p:cNvSpPr>
              <a:spLocks noChangeArrowheads="1"/>
            </p:cNvSpPr>
            <p:nvPr/>
          </p:nvSpPr>
          <p:spPr bwMode="auto">
            <a:xfrm>
              <a:off x="3888" y="3436"/>
              <a:ext cx="14" cy="230"/>
            </a:xfrm>
            <a:prstGeom prst="roundRect">
              <a:avLst>
                <a:gd name="adj" fmla="val 16667"/>
              </a:avLst>
            </a:prstGeom>
            <a:grpFill/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  <p:sp>
          <p:nvSpPr>
            <p:cNvPr id="250" name="AutoShape 438"/>
            <p:cNvSpPr>
              <a:spLocks noChangeArrowheads="1"/>
            </p:cNvSpPr>
            <p:nvPr/>
          </p:nvSpPr>
          <p:spPr bwMode="auto">
            <a:xfrm rot="16200000">
              <a:off x="3766" y="3486"/>
              <a:ext cx="93" cy="184"/>
            </a:xfrm>
            <a:prstGeom prst="triangle">
              <a:avLst>
                <a:gd name="adj" fmla="val 50000"/>
              </a:avLst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rgbClr val="FFB41D">
                    <a:lumMod val="50000"/>
                  </a:srgbClr>
                </a:solidFill>
              </a:endParaRPr>
            </a:p>
          </p:txBody>
        </p:sp>
      </p:grpSp>
      <p:sp>
        <p:nvSpPr>
          <p:cNvPr id="253" name="TextBox 14351"/>
          <p:cNvSpPr txBox="1">
            <a:spLocks noChangeArrowheads="1"/>
          </p:cNvSpPr>
          <p:nvPr/>
        </p:nvSpPr>
        <p:spPr bwMode="auto">
          <a:xfrm>
            <a:off x="5255986" y="3447280"/>
            <a:ext cx="845015" cy="30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450"/>
              </a:spcBef>
            </a:pPr>
            <a:r>
              <a:rPr lang="en-US" sz="1100" dirty="0" smtClean="0"/>
              <a:t>Metro</a:t>
            </a:r>
            <a:br>
              <a:rPr lang="en-US" sz="1100" dirty="0" smtClean="0"/>
            </a:br>
            <a:r>
              <a:rPr lang="en-US" sz="1100" dirty="0" smtClean="0"/>
              <a:t>Access</a:t>
            </a:r>
            <a:endParaRPr lang="en-US" sz="1100" dirty="0"/>
          </a:p>
        </p:txBody>
      </p:sp>
      <p:sp>
        <p:nvSpPr>
          <p:cNvPr id="254" name="TextBox 215"/>
          <p:cNvSpPr txBox="1">
            <a:spLocks noChangeArrowheads="1"/>
          </p:cNvSpPr>
          <p:nvPr/>
        </p:nvSpPr>
        <p:spPr bwMode="auto">
          <a:xfrm>
            <a:off x="6630474" y="3447280"/>
            <a:ext cx="1133512" cy="35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450"/>
              </a:spcBef>
            </a:pPr>
            <a:r>
              <a:rPr lang="en-US" sz="1100" dirty="0"/>
              <a:t>Metro Aggregation</a:t>
            </a:r>
          </a:p>
        </p:txBody>
      </p:sp>
      <p:sp>
        <p:nvSpPr>
          <p:cNvPr id="255" name="TextBox 217"/>
          <p:cNvSpPr txBox="1">
            <a:spLocks noChangeArrowheads="1"/>
          </p:cNvSpPr>
          <p:nvPr/>
        </p:nvSpPr>
        <p:spPr bwMode="auto">
          <a:xfrm>
            <a:off x="5136873" y="1913286"/>
            <a:ext cx="967859" cy="52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b="1" dirty="0"/>
              <a:t>Carrier Ethernet Access</a:t>
            </a:r>
          </a:p>
        </p:txBody>
      </p:sp>
      <p:sp>
        <p:nvSpPr>
          <p:cNvPr id="256" name="TextBox 218"/>
          <p:cNvSpPr txBox="1">
            <a:spLocks noChangeArrowheads="1"/>
          </p:cNvSpPr>
          <p:nvPr/>
        </p:nvSpPr>
        <p:spPr bwMode="auto">
          <a:xfrm>
            <a:off x="6350283" y="1913286"/>
            <a:ext cx="1591384" cy="3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b="1" dirty="0"/>
              <a:t>Carrier </a:t>
            </a:r>
          </a:p>
          <a:p>
            <a:pPr algn="ctr" eaLnBrk="1" hangingPunct="1">
              <a:lnSpc>
                <a:spcPct val="90000"/>
              </a:lnSpc>
            </a:pPr>
            <a:r>
              <a:rPr lang="en-US" sz="1100" b="1" dirty="0"/>
              <a:t>Ethernet Aggregation</a:t>
            </a:r>
          </a:p>
        </p:txBody>
      </p:sp>
      <p:sp>
        <p:nvSpPr>
          <p:cNvPr id="257" name="TextBox 219"/>
          <p:cNvSpPr txBox="1">
            <a:spLocks noChangeArrowheads="1"/>
          </p:cNvSpPr>
          <p:nvPr/>
        </p:nvSpPr>
        <p:spPr bwMode="auto">
          <a:xfrm>
            <a:off x="8418145" y="1903805"/>
            <a:ext cx="984610" cy="52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100" b="1" dirty="0"/>
              <a:t>Carrier Ethernet Core</a:t>
            </a:r>
          </a:p>
        </p:txBody>
      </p:sp>
      <p:grpSp>
        <p:nvGrpSpPr>
          <p:cNvPr id="258" name="Group 257"/>
          <p:cNvGrpSpPr/>
          <p:nvPr/>
        </p:nvGrpSpPr>
        <p:grpSpPr>
          <a:xfrm>
            <a:off x="747596" y="4217914"/>
            <a:ext cx="818075" cy="858505"/>
            <a:chOff x="1291289" y="5723517"/>
            <a:chExt cx="502889" cy="706249"/>
          </a:xfrm>
        </p:grpSpPr>
        <p:sp>
          <p:nvSpPr>
            <p:cNvPr id="259" name="Cube 258"/>
            <p:cNvSpPr/>
            <p:nvPr/>
          </p:nvSpPr>
          <p:spPr>
            <a:xfrm>
              <a:off x="1291289" y="5979978"/>
              <a:ext cx="502889" cy="449788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0" name="Cube 259"/>
            <p:cNvSpPr/>
            <p:nvPr/>
          </p:nvSpPr>
          <p:spPr>
            <a:xfrm>
              <a:off x="1291289" y="5723517"/>
              <a:ext cx="314967" cy="358732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331420" y="6134912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1415013" y="6134912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1496520" y="6135193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1580395" y="6134912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326654" y="5836858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1400477" y="5836857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330890" y="6255648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414483" y="6255648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1495990" y="6255929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1579865" y="6255648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1330889" y="5941383"/>
              <a:ext cx="61913" cy="77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</a:pPr>
              <a:endParaRPr lang="en-US" sz="1500" b="1" dirty="0"/>
            </a:p>
          </p:txBody>
        </p:sp>
      </p:grpSp>
      <p:sp>
        <p:nvSpPr>
          <p:cNvPr id="286" name="Rectangle 11"/>
          <p:cNvSpPr>
            <a:spLocks noChangeArrowheads="1"/>
          </p:cNvSpPr>
          <p:nvPr/>
        </p:nvSpPr>
        <p:spPr bwMode="auto">
          <a:xfrm>
            <a:off x="1590623" y="2579883"/>
            <a:ext cx="664717" cy="480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wrap="none" lIns="68580" tIns="34290" rIns="68580" bIns="34290" anchor="ctr"/>
          <a:lstStyle/>
          <a:p>
            <a:pPr algn="ctr">
              <a:lnSpc>
                <a:spcPct val="85000"/>
              </a:lnSpc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Arial Narrow"/>
              </a:rPr>
              <a:t>Carrier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050" b="1" kern="0" dirty="0" smtClean="0">
                <a:solidFill>
                  <a:prstClr val="white"/>
                </a:solidFill>
                <a:latin typeface="Arial Narrow"/>
              </a:rPr>
              <a:t>Wi-Fi</a:t>
            </a:r>
            <a:endParaRPr lang="en-US" sz="1050" b="1" kern="0" dirty="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287" name="Oval 286"/>
          <p:cNvSpPr/>
          <p:nvPr/>
        </p:nvSpPr>
        <p:spPr>
          <a:xfrm rot="10800000">
            <a:off x="3498808" y="3846272"/>
            <a:ext cx="686181" cy="1174784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/>
            <a:endParaRPr lang="en-US" dirty="0"/>
          </a:p>
        </p:txBody>
      </p:sp>
      <p:pic>
        <p:nvPicPr>
          <p:cNvPr id="288" name="Picture 198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797" y="3855024"/>
            <a:ext cx="357363" cy="2087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289" name="TextBox 217"/>
          <p:cNvSpPr txBox="1">
            <a:spLocks noChangeArrowheads="1"/>
          </p:cNvSpPr>
          <p:nvPr/>
        </p:nvSpPr>
        <p:spPr bwMode="auto">
          <a:xfrm>
            <a:off x="2490928" y="4124956"/>
            <a:ext cx="709472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800" b="1" dirty="0" smtClean="0"/>
              <a:t>Residential </a:t>
            </a:r>
            <a:endParaRPr lang="en-US" sz="800" b="1" dirty="0"/>
          </a:p>
        </p:txBody>
      </p:sp>
      <p:pic>
        <p:nvPicPr>
          <p:cNvPr id="292" name="Picture 198"/>
          <p:cNvPicPr>
            <a:picLocks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1694" y="4084983"/>
            <a:ext cx="759397" cy="3350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3" name="TextBox 105"/>
          <p:cNvSpPr txBox="1">
            <a:spLocks noChangeArrowheads="1"/>
          </p:cNvSpPr>
          <p:nvPr/>
        </p:nvSpPr>
        <p:spPr bwMode="auto">
          <a:xfrm>
            <a:off x="1171603" y="1432461"/>
            <a:ext cx="1150253" cy="23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100" b="1" dirty="0" smtClean="0"/>
              <a:t>Wireless Infra</a:t>
            </a:r>
            <a:endParaRPr lang="en-US" sz="1100" b="1" dirty="0"/>
          </a:p>
        </p:txBody>
      </p:sp>
      <p:sp>
        <p:nvSpPr>
          <p:cNvPr id="294" name="TextBox 217"/>
          <p:cNvSpPr txBox="1">
            <a:spLocks noChangeArrowheads="1"/>
          </p:cNvSpPr>
          <p:nvPr/>
        </p:nvSpPr>
        <p:spPr bwMode="auto">
          <a:xfrm>
            <a:off x="2273609" y="4697921"/>
            <a:ext cx="950276" cy="1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800" b="1" dirty="0" smtClean="0"/>
              <a:t>Branch Office</a:t>
            </a:r>
            <a:endParaRPr lang="en-US" sz="800" b="1" dirty="0"/>
          </a:p>
        </p:txBody>
      </p:sp>
      <p:sp>
        <p:nvSpPr>
          <p:cNvPr id="300" name="TextBox 299"/>
          <p:cNvSpPr txBox="1"/>
          <p:nvPr/>
        </p:nvSpPr>
        <p:spPr>
          <a:xfrm>
            <a:off x="10359090" y="4549081"/>
            <a:ext cx="10924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200" b="1" dirty="0">
                <a:solidFill>
                  <a:schemeClr val="accent1"/>
                </a:solidFill>
              </a:rPr>
              <a:t>Internet </a:t>
            </a:r>
            <a:br>
              <a:rPr lang="en-US" sz="1200" b="1" dirty="0">
                <a:solidFill>
                  <a:schemeClr val="accent1"/>
                </a:solidFill>
              </a:rPr>
            </a:br>
            <a:r>
              <a:rPr lang="en-US" sz="1200" b="1" dirty="0">
                <a:solidFill>
                  <a:schemeClr val="accent1"/>
                </a:solidFill>
              </a:rPr>
              <a:t>Core</a:t>
            </a:r>
          </a:p>
        </p:txBody>
      </p:sp>
      <p:pic>
        <p:nvPicPr>
          <p:cNvPr id="302" name="Picture 198"/>
          <p:cNvPicPr>
            <a:picLocks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6584" y="4075404"/>
            <a:ext cx="444828" cy="3541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303" name="TextBox 217"/>
          <p:cNvSpPr txBox="1">
            <a:spLocks noChangeArrowheads="1"/>
          </p:cNvSpPr>
          <p:nvPr/>
        </p:nvSpPr>
        <p:spPr bwMode="auto">
          <a:xfrm>
            <a:off x="2465050" y="3631060"/>
            <a:ext cx="709472" cy="2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800" b="1" dirty="0"/>
              <a:t>vE-CPE</a:t>
            </a:r>
          </a:p>
        </p:txBody>
      </p:sp>
      <p:cxnSp>
        <p:nvCxnSpPr>
          <p:cNvPr id="306" name="Straight Connector 155"/>
          <p:cNvCxnSpPr>
            <a:cxnSpLocks noChangeShapeType="1"/>
            <a:stCxn id="302" idx="3"/>
            <a:endCxn id="292" idx="1"/>
          </p:cNvCxnSpPr>
          <p:nvPr/>
        </p:nvCxnSpPr>
        <p:spPr bwMode="auto">
          <a:xfrm>
            <a:off x="4341413" y="4252497"/>
            <a:ext cx="290282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Connector 155"/>
          <p:cNvCxnSpPr>
            <a:cxnSpLocks noChangeShapeType="1"/>
            <a:stCxn id="288" idx="3"/>
          </p:cNvCxnSpPr>
          <p:nvPr/>
        </p:nvCxnSpPr>
        <p:spPr bwMode="auto">
          <a:xfrm flipV="1">
            <a:off x="3033160" y="3866791"/>
            <a:ext cx="788342" cy="92600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Straight Connector 155"/>
          <p:cNvCxnSpPr>
            <a:cxnSpLocks noChangeShapeType="1"/>
          </p:cNvCxnSpPr>
          <p:nvPr/>
        </p:nvCxnSpPr>
        <p:spPr bwMode="auto">
          <a:xfrm>
            <a:off x="2850555" y="4442906"/>
            <a:ext cx="746660" cy="321032"/>
          </a:xfrm>
          <a:prstGeom prst="lin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Straight Connector 155"/>
          <p:cNvCxnSpPr>
            <a:cxnSpLocks noChangeShapeType="1"/>
          </p:cNvCxnSpPr>
          <p:nvPr/>
        </p:nvCxnSpPr>
        <p:spPr bwMode="auto">
          <a:xfrm flipV="1">
            <a:off x="2883439" y="4772564"/>
            <a:ext cx="679270" cy="208614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0" name="Straight Arrow Connector 309"/>
          <p:cNvCxnSpPr/>
          <p:nvPr/>
        </p:nvCxnSpPr>
        <p:spPr>
          <a:xfrm flipH="1">
            <a:off x="3033160" y="2846867"/>
            <a:ext cx="7493074" cy="2168418"/>
          </a:xfrm>
          <a:prstGeom prst="straightConnector1">
            <a:avLst/>
          </a:prstGeom>
          <a:ln w="38100" cap="rnd">
            <a:solidFill>
              <a:srgbClr val="C41230"/>
            </a:solidFill>
            <a:prstDash val="sysDot"/>
            <a:headEnd type="triangle" w="lg" len="med"/>
            <a:tailEnd type="triangle" w="lg" len="med"/>
          </a:ln>
          <a:effectLst>
            <a:outerShdw blurRad="50800" dist="38100" dir="2700000" algn="tl" rotWithShape="0">
              <a:prstClr val="black">
                <a:alpha val="7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ectangle 310"/>
          <p:cNvSpPr/>
          <p:nvPr/>
        </p:nvSpPr>
        <p:spPr>
          <a:xfrm>
            <a:off x="10677857" y="2701465"/>
            <a:ext cx="483627" cy="20798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000" b="1" dirty="0" smtClean="0"/>
              <a:t>TOR</a:t>
            </a:r>
            <a:endParaRPr lang="en-US" sz="1000" b="1" dirty="0"/>
          </a:p>
        </p:txBody>
      </p:sp>
      <p:pic>
        <p:nvPicPr>
          <p:cNvPr id="314" name="Picture 2" descr="http://2.bp.blogspot.com/-ixUuunnRXDw/T7VgRSAqz1I/AAAAAAAAAOI/z6VRKZChEx0/s1600/server+rack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5139" y="2942862"/>
            <a:ext cx="670056" cy="44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" name="Rectangle 314"/>
          <p:cNvSpPr/>
          <p:nvPr/>
        </p:nvSpPr>
        <p:spPr>
          <a:xfrm>
            <a:off x="1600200" y="3429000"/>
            <a:ext cx="795713" cy="3158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90000"/>
              </a:lnSpc>
            </a:pPr>
            <a:r>
              <a:rPr lang="en-US" sz="1000" b="1" dirty="0" err="1" smtClean="0"/>
              <a:t>vCPE</a:t>
            </a:r>
            <a:endParaRPr lang="en-US" sz="1000" b="1" dirty="0"/>
          </a:p>
        </p:txBody>
      </p:sp>
      <p:sp>
        <p:nvSpPr>
          <p:cNvPr id="316" name="Rectangle 315"/>
          <p:cNvSpPr/>
          <p:nvPr/>
        </p:nvSpPr>
        <p:spPr>
          <a:xfrm>
            <a:off x="10022774" y="1978820"/>
            <a:ext cx="1736014" cy="304699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68580" rIns="68580" bIns="6858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200" b="1" dirty="0" smtClean="0"/>
              <a:t>Data Center</a:t>
            </a:r>
            <a:endParaRPr lang="en-US" sz="1200" b="1" dirty="0"/>
          </a:p>
        </p:txBody>
      </p:sp>
      <p:sp>
        <p:nvSpPr>
          <p:cNvPr id="320" name="Rectangle 319"/>
          <p:cNvSpPr/>
          <p:nvPr/>
        </p:nvSpPr>
        <p:spPr>
          <a:xfrm>
            <a:off x="4565878" y="1216477"/>
            <a:ext cx="5376672" cy="108626"/>
          </a:xfrm>
          <a:prstGeom prst="rect">
            <a:avLst/>
          </a:prstGeom>
          <a:solidFill>
            <a:srgbClr val="CC0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smtClean="0"/>
          </a:p>
        </p:txBody>
      </p:sp>
      <p:pic>
        <p:nvPicPr>
          <p:cNvPr id="290" name="Picture 198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797" y="4392606"/>
            <a:ext cx="357363" cy="2087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305" name="Picture 198"/>
          <p:cNvPicPr>
            <a:picLocks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3105" y="4633174"/>
            <a:ext cx="444828" cy="3541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291" name="Picture 198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797" y="4910918"/>
            <a:ext cx="357363" cy="2087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333" name="Group 332"/>
          <p:cNvGrpSpPr/>
          <p:nvPr/>
        </p:nvGrpSpPr>
        <p:grpSpPr>
          <a:xfrm>
            <a:off x="8801261" y="3582912"/>
            <a:ext cx="246829" cy="968321"/>
            <a:chOff x="8801261" y="3468612"/>
            <a:chExt cx="246829" cy="968321"/>
          </a:xfrm>
        </p:grpSpPr>
        <p:sp>
          <p:nvSpPr>
            <p:cNvPr id="231" name="Left-Right Arrow 230"/>
            <p:cNvSpPr/>
            <p:nvPr/>
          </p:nvSpPr>
          <p:spPr>
            <a:xfrm rot="3711366">
              <a:off x="8447242" y="3836086"/>
              <a:ext cx="965807" cy="235888"/>
            </a:xfrm>
            <a:prstGeom prst="leftRightArrow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/>
                </a:gs>
                <a:gs pos="51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2" name="Left-Right Arrow 231"/>
            <p:cNvSpPr/>
            <p:nvPr/>
          </p:nvSpPr>
          <p:spPr>
            <a:xfrm rot="7015792">
              <a:off x="8436301" y="3833572"/>
              <a:ext cx="965807" cy="235888"/>
            </a:xfrm>
            <a:prstGeom prst="leftRightArrow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/>
                </a:gs>
                <a:gs pos="51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4" name="Picture 198"/>
          <p:cNvPicPr>
            <a:picLocks noChangeArrowheads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2510" y="3659614"/>
            <a:ext cx="444828" cy="3541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115" name="Rectangle 114"/>
          <p:cNvSpPr/>
          <p:nvPr/>
        </p:nvSpPr>
        <p:spPr>
          <a:xfrm>
            <a:off x="541817" y="5995100"/>
            <a:ext cx="10909720" cy="461665"/>
          </a:xfrm>
          <a:prstGeom prst="rect">
            <a:avLst/>
          </a:prstGeom>
          <a:gradFill flip="none" rotWithShape="1">
            <a:gsLst>
              <a:gs pos="0">
                <a:srgbClr val="C41230">
                  <a:shade val="30000"/>
                  <a:satMod val="115000"/>
                </a:srgbClr>
              </a:gs>
              <a:gs pos="50000">
                <a:srgbClr val="C41230">
                  <a:shade val="67500"/>
                  <a:satMod val="115000"/>
                </a:srgbClr>
              </a:gs>
              <a:gs pos="100000">
                <a:srgbClr val="C4123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91440" bIns="91440" anchor="ctr" anchorCtr="1">
            <a:spAutoFit/>
          </a:bodyPr>
          <a:lstStyle/>
          <a:p>
            <a:pPr indent="-339725" algn="ctr">
              <a:lnSpc>
                <a:spcPct val="90000"/>
              </a:lnSpc>
            </a:pPr>
            <a:r>
              <a:rPr lang="en-US" sz="2000" b="1" dirty="0" err="1" smtClean="0">
                <a:solidFill>
                  <a:schemeClr val="bg1"/>
                </a:solidFill>
                <a:cs typeface="Arial" pitchFamily="34" charset="0"/>
              </a:rPr>
              <a:t>StrataGX</a:t>
            </a:r>
            <a:r>
              <a:rPr lang="en-US" sz="2000" b="1" dirty="0" smtClean="0">
                <a:solidFill>
                  <a:schemeClr val="bg1"/>
                </a:solidFill>
                <a:cs typeface="Arial" pitchFamily="34" charset="0"/>
              </a:rPr>
              <a:t> Family of 32-bit / 64-bit CPU’s in Service Provider/Carrier Designs</a:t>
            </a:r>
            <a:endParaRPr 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175798" y="3459660"/>
            <a:ext cx="608324" cy="25118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100" b="1" dirty="0" err="1" smtClean="0"/>
              <a:t>vOLT</a:t>
            </a:r>
            <a:endParaRPr lang="en-US" sz="1100" b="1" dirty="0"/>
          </a:p>
        </p:txBody>
      </p:sp>
      <p:sp>
        <p:nvSpPr>
          <p:cNvPr id="109" name="Rectangle 108"/>
          <p:cNvSpPr/>
          <p:nvPr/>
        </p:nvSpPr>
        <p:spPr>
          <a:xfrm>
            <a:off x="4088950" y="2819851"/>
            <a:ext cx="919241" cy="345374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000" b="1" dirty="0" smtClean="0"/>
              <a:t>IP Router</a:t>
            </a:r>
          </a:p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000" b="1" dirty="0" smtClean="0"/>
              <a:t>Backhaul</a:t>
            </a:r>
            <a:endParaRPr lang="en-US" sz="1000" b="1" dirty="0"/>
          </a:p>
        </p:txBody>
      </p:sp>
      <p:sp>
        <p:nvSpPr>
          <p:cNvPr id="110" name="Rectangle 109"/>
          <p:cNvSpPr/>
          <p:nvPr/>
        </p:nvSpPr>
        <p:spPr>
          <a:xfrm>
            <a:off x="5443254" y="5119652"/>
            <a:ext cx="884781" cy="45399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000" b="1" dirty="0" smtClean="0"/>
              <a:t>Switch Control Plane</a:t>
            </a:r>
            <a:endParaRPr lang="en-US" sz="1000" b="1" dirty="0"/>
          </a:p>
        </p:txBody>
      </p:sp>
      <p:sp>
        <p:nvSpPr>
          <p:cNvPr id="111" name="Rectangle 110"/>
          <p:cNvSpPr/>
          <p:nvPr/>
        </p:nvSpPr>
        <p:spPr>
          <a:xfrm>
            <a:off x="1600200" y="4919337"/>
            <a:ext cx="795713" cy="315876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90000"/>
              </a:lnSpc>
            </a:pPr>
            <a:r>
              <a:rPr lang="en-US" sz="1000" b="1" dirty="0" smtClean="0"/>
              <a:t>Firewall/</a:t>
            </a:r>
          </a:p>
          <a:p>
            <a:pPr algn="ctr">
              <a:lnSpc>
                <a:spcPct val="90000"/>
              </a:lnSpc>
            </a:pPr>
            <a:r>
              <a:rPr lang="en-US" sz="1000" b="1" dirty="0" smtClean="0"/>
              <a:t>SD-WAN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305743" y="2294437"/>
            <a:ext cx="1458218" cy="5110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000" b="1" dirty="0" smtClean="0"/>
              <a:t>Enterprise and Carrier Wi-Fi Access Points</a:t>
            </a:r>
            <a:endParaRPr lang="en-US" sz="1000" b="1" dirty="0"/>
          </a:p>
        </p:txBody>
      </p:sp>
      <p:sp>
        <p:nvSpPr>
          <p:cNvPr id="113" name="Rectangle 112"/>
          <p:cNvSpPr/>
          <p:nvPr/>
        </p:nvSpPr>
        <p:spPr>
          <a:xfrm>
            <a:off x="1600200" y="4371432"/>
            <a:ext cx="795713" cy="346958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000" b="1" dirty="0" smtClean="0"/>
              <a:t>Advanced</a:t>
            </a:r>
          </a:p>
          <a:p>
            <a:pPr algn="ctr">
              <a:lnSpc>
                <a:spcPct val="90000"/>
              </a:lnSpc>
              <a:spcBef>
                <a:spcPts val="450"/>
              </a:spcBef>
            </a:pPr>
            <a:r>
              <a:rPr lang="en-US" sz="1000" b="1" dirty="0" smtClean="0"/>
              <a:t>Gateway</a:t>
            </a:r>
            <a:endParaRPr lang="en-US" sz="1000" b="1" dirty="0"/>
          </a:p>
        </p:txBody>
      </p:sp>
      <p:sp>
        <p:nvSpPr>
          <p:cNvPr id="116" name="Rectangle 115"/>
          <p:cNvSpPr/>
          <p:nvPr/>
        </p:nvSpPr>
        <p:spPr>
          <a:xfrm>
            <a:off x="1600200" y="3857921"/>
            <a:ext cx="795713" cy="3158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90000"/>
              </a:lnSpc>
            </a:pPr>
            <a:r>
              <a:rPr lang="en-US" sz="1000" b="1" dirty="0" smtClean="0"/>
              <a:t>Retail Router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74057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/>
      <p:bldP spid="315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2195" y="304800"/>
            <a:ext cx="11365992" cy="366254"/>
          </a:xfrm>
        </p:spPr>
        <p:txBody>
          <a:bodyPr/>
          <a:lstStyle/>
          <a:p>
            <a:r>
              <a:rPr lang="en-US" dirty="0" smtClean="0"/>
              <a:t>Product Line Updates</a:t>
            </a:r>
            <a:endParaRPr lang="en-US" dirty="0"/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gray">
          <a:xfrm>
            <a:off x="135308" y="914400"/>
            <a:ext cx="5814625" cy="262128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190800" indent="-190800">
              <a:spcBef>
                <a:spcPts val="600"/>
              </a:spcBef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spcBef>
                <a:spcPts val="600"/>
              </a:spcBef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Stringray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(5873x) sampling now</a:t>
            </a:r>
          </a:p>
          <a:p>
            <a:pPr marL="190800" indent="-190800"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 Extreme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Available @ 1.6GHz for VOIP </a:t>
            </a:r>
          </a:p>
          <a:p>
            <a:pPr marL="190800" indent="-190800"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QR/Barcode </a:t>
            </a:r>
            <a:r>
              <a:rPr lang="en-US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skus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sampling this quarter- Cygnus Q (now); 5892Q (June), </a:t>
            </a:r>
            <a:r>
              <a:rPr lang="en-US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LynxQ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(July)</a:t>
            </a:r>
            <a:endParaRPr lang="en-US" sz="20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62400" lvl="3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lvl="0" indent="-190800">
              <a:lnSpc>
                <a:spcPct val="95000"/>
              </a:lnSpc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gray">
          <a:xfrm>
            <a:off x="152400" y="3733800"/>
            <a:ext cx="5797533" cy="2819402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t"/>
          <a:lstStyle/>
          <a:p>
            <a:pPr marL="190800" indent="-190800">
              <a:lnSpc>
                <a:spcPct val="95000"/>
              </a:lnSpc>
              <a:spcBef>
                <a:spcPts val="900"/>
              </a:spcBef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Bef>
                <a:spcPts val="900"/>
              </a:spcBef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600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Verifone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4 </a:t>
            </a:r>
            <a:r>
              <a:rPr lang="en-US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yr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($100M+) strategic supplier agreement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Huawei – PE / Omega IP phone design win</a:t>
            </a:r>
          </a:p>
          <a:p>
            <a:pPr marL="190800" indent="-190800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Netgear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Won NS retail router model for Costco</a:t>
            </a:r>
          </a:p>
          <a:p>
            <a:pPr marL="190800" indent="-190800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Clover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launches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Lynx-based                                               Flex Portable POS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91400" y="304800"/>
            <a:ext cx="3647858" cy="3877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8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StrataGX Product Family</a:t>
            </a:r>
          </a:p>
        </p:txBody>
      </p:sp>
      <p:sp>
        <p:nvSpPr>
          <p:cNvPr id="35" name="Rectangle 5"/>
          <p:cNvSpPr>
            <a:spLocks noChangeArrowheads="1"/>
          </p:cNvSpPr>
          <p:nvPr/>
        </p:nvSpPr>
        <p:spPr bwMode="gray">
          <a:xfrm>
            <a:off x="6172200" y="3733800"/>
            <a:ext cx="5831669" cy="2819401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t"/>
          <a:lstStyle/>
          <a:p>
            <a:pPr marL="190800" indent="-190800">
              <a:lnSpc>
                <a:spcPct val="95000"/>
              </a:lnSpc>
              <a:spcBef>
                <a:spcPts val="900"/>
              </a:spcBef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Bef>
                <a:spcPts val="900"/>
              </a:spcBef>
              <a:spcAft>
                <a:spcPts val="3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endParaRPr lang="en-US" sz="600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800" indent="-190800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telephony growth driven by cloud service providers (hosted services) and China</a:t>
            </a:r>
          </a:p>
          <a:p>
            <a:pPr marL="190800" indent="-190800">
              <a:lnSpc>
                <a:spcPct val="95000"/>
              </a:lnSpc>
              <a:spcAft>
                <a:spcPts val="600"/>
              </a:spcAft>
              <a:buClr>
                <a:srgbClr val="969696"/>
              </a:buClr>
              <a:buFont typeface="Wingdings" pitchFamily="2" charset="2"/>
              <a:buChar char="§"/>
              <a:defRPr/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Fingerprint innovation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driving need for much higher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(M-class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A-class)</a:t>
            </a:r>
            <a:endParaRPr lang="en-US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21420000" flipV="1">
            <a:off x="7590053" y="1582331"/>
            <a:ext cx="3035546" cy="1215919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  <a:scene3d>
            <a:camera prst="orthographicFront">
              <a:rot lat="0" lon="0" rev="206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0100000">
            <a:off x="8525202" y="2173459"/>
            <a:ext cx="1320874" cy="249299"/>
          </a:xfrm>
          <a:prstGeom prst="rect">
            <a:avLst/>
          </a:prstGeom>
          <a:noFill/>
          <a:scene3d>
            <a:camera prst="orthographicFront">
              <a:rot lat="0" lon="0" rev="20699999"/>
            </a:camera>
            <a:lightRig rig="threePt" dir="t"/>
          </a:scene3d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 smtClean="0"/>
              <a:t>Performance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53200" y="2895600"/>
            <a:ext cx="640080" cy="863954"/>
            <a:chOff x="6659698" y="2636520"/>
            <a:chExt cx="640080" cy="863954"/>
          </a:xfrm>
        </p:grpSpPr>
        <p:sp>
          <p:nvSpPr>
            <p:cNvPr id="43" name="TextBox 42"/>
            <p:cNvSpPr txBox="1"/>
            <p:nvPr/>
          </p:nvSpPr>
          <p:spPr>
            <a:xfrm>
              <a:off x="6803408" y="3334275"/>
              <a:ext cx="352661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 smtClean="0">
                  <a:latin typeface="Arial Narrow" panose="020B0606020202030204" pitchFamily="34" charset="0"/>
                </a:rPr>
                <a:t>1x M3</a:t>
              </a:r>
            </a:p>
          </p:txBody>
        </p:sp>
        <p:grpSp>
          <p:nvGrpSpPr>
            <p:cNvPr id="47" name="BRCM Chip SM"/>
            <p:cNvGrpSpPr>
              <a:grpSpLocks noChangeAspect="1"/>
            </p:cNvGrpSpPr>
            <p:nvPr/>
          </p:nvGrpSpPr>
          <p:grpSpPr>
            <a:xfrm>
              <a:off x="6659698" y="2636520"/>
              <a:ext cx="640080" cy="640080"/>
              <a:chOff x="1638300" y="1600200"/>
              <a:chExt cx="1066800" cy="106680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49" name="TextBox 48"/>
              <p:cNvSpPr txBox="1"/>
              <p:nvPr/>
            </p:nvSpPr>
            <p:spPr bwMode="gray">
              <a:xfrm>
                <a:off x="1761393" y="2319310"/>
                <a:ext cx="820615" cy="253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Lynx</a:t>
                </a:r>
              </a:p>
            </p:txBody>
          </p:sp>
          <p:pic>
            <p:nvPicPr>
              <p:cNvPr id="50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4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Group 65"/>
          <p:cNvGrpSpPr/>
          <p:nvPr/>
        </p:nvGrpSpPr>
        <p:grpSpPr>
          <a:xfrm>
            <a:off x="9885060" y="927012"/>
            <a:ext cx="640080" cy="863954"/>
            <a:chOff x="6659698" y="2636520"/>
            <a:chExt cx="640080" cy="863954"/>
          </a:xfrm>
        </p:grpSpPr>
        <p:sp>
          <p:nvSpPr>
            <p:cNvPr id="67" name="TextBox 66"/>
            <p:cNvSpPr txBox="1"/>
            <p:nvPr/>
          </p:nvSpPr>
          <p:spPr>
            <a:xfrm>
              <a:off x="6777633" y="3334275"/>
              <a:ext cx="404213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 smtClean="0">
                  <a:latin typeface="Arial Narrow" panose="020B0606020202030204" pitchFamily="34" charset="0"/>
                </a:rPr>
                <a:t>4x A57</a:t>
              </a:r>
            </a:p>
          </p:txBody>
        </p:sp>
        <p:grpSp>
          <p:nvGrpSpPr>
            <p:cNvPr id="68" name="BRCM Chip SM"/>
            <p:cNvGrpSpPr>
              <a:grpSpLocks noChangeAspect="1"/>
            </p:cNvGrpSpPr>
            <p:nvPr/>
          </p:nvGrpSpPr>
          <p:grpSpPr>
            <a:xfrm>
              <a:off x="6659698" y="2636520"/>
              <a:ext cx="640080" cy="640080"/>
              <a:chOff x="1638300" y="1600200"/>
              <a:chExt cx="1066800" cy="1066800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70" name="TextBox 69"/>
              <p:cNvSpPr txBox="1"/>
              <p:nvPr/>
            </p:nvSpPr>
            <p:spPr bwMode="gray">
              <a:xfrm>
                <a:off x="1761393" y="2319310"/>
                <a:ext cx="820615" cy="253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NS2</a:t>
                </a:r>
              </a:p>
            </p:txBody>
          </p:sp>
          <p:pic>
            <p:nvPicPr>
              <p:cNvPr id="71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4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/>
          <p:cNvGrpSpPr/>
          <p:nvPr/>
        </p:nvGrpSpPr>
        <p:grpSpPr>
          <a:xfrm>
            <a:off x="7816220" y="1409436"/>
            <a:ext cx="640080" cy="863954"/>
            <a:chOff x="6659698" y="2636520"/>
            <a:chExt cx="640080" cy="863954"/>
          </a:xfrm>
        </p:grpSpPr>
        <p:sp>
          <p:nvSpPr>
            <p:cNvPr id="73" name="TextBox 72"/>
            <p:cNvSpPr txBox="1"/>
            <p:nvPr/>
          </p:nvSpPr>
          <p:spPr>
            <a:xfrm>
              <a:off x="6812899" y="3334275"/>
              <a:ext cx="333682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 smtClean="0">
                  <a:latin typeface="Arial Narrow" panose="020B0606020202030204" pitchFamily="34" charset="0"/>
                </a:rPr>
                <a:t>2x A9</a:t>
              </a:r>
            </a:p>
          </p:txBody>
        </p:sp>
        <p:grpSp>
          <p:nvGrpSpPr>
            <p:cNvPr id="74" name="BRCM Chip SM"/>
            <p:cNvGrpSpPr>
              <a:grpSpLocks noChangeAspect="1"/>
            </p:cNvGrpSpPr>
            <p:nvPr/>
          </p:nvGrpSpPr>
          <p:grpSpPr>
            <a:xfrm>
              <a:off x="6659698" y="2636520"/>
              <a:ext cx="640080" cy="640080"/>
              <a:chOff x="1638300" y="1600200"/>
              <a:chExt cx="1066800" cy="1066800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76" name="TextBox 75"/>
              <p:cNvSpPr txBox="1"/>
              <p:nvPr/>
            </p:nvSpPr>
            <p:spPr bwMode="gray">
              <a:xfrm>
                <a:off x="1761393" y="2319310"/>
                <a:ext cx="820615" cy="253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Merlyn</a:t>
                </a:r>
              </a:p>
            </p:txBody>
          </p:sp>
          <p:pic>
            <p:nvPicPr>
              <p:cNvPr id="77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4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Group 77"/>
          <p:cNvGrpSpPr/>
          <p:nvPr/>
        </p:nvGrpSpPr>
        <p:grpSpPr>
          <a:xfrm>
            <a:off x="8694510" y="2514600"/>
            <a:ext cx="640080" cy="863954"/>
            <a:chOff x="6659698" y="2636520"/>
            <a:chExt cx="640080" cy="863954"/>
          </a:xfrm>
        </p:grpSpPr>
        <p:sp>
          <p:nvSpPr>
            <p:cNvPr id="79" name="TextBox 78"/>
            <p:cNvSpPr txBox="1"/>
            <p:nvPr/>
          </p:nvSpPr>
          <p:spPr>
            <a:xfrm>
              <a:off x="6682512" y="3334275"/>
              <a:ext cx="594457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 smtClean="0">
                  <a:latin typeface="Arial Narrow" panose="020B0606020202030204" pitchFamily="34" charset="0"/>
                </a:rPr>
                <a:t>1x ARM11</a:t>
              </a:r>
            </a:p>
          </p:txBody>
        </p:sp>
        <p:grpSp>
          <p:nvGrpSpPr>
            <p:cNvPr id="80" name="BRCM Chip SM"/>
            <p:cNvGrpSpPr>
              <a:grpSpLocks noChangeAspect="1"/>
            </p:cNvGrpSpPr>
            <p:nvPr/>
          </p:nvGrpSpPr>
          <p:grpSpPr>
            <a:xfrm>
              <a:off x="6659698" y="2636520"/>
              <a:ext cx="640080" cy="640080"/>
              <a:chOff x="1638300" y="1600200"/>
              <a:chExt cx="1066800" cy="1066800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90" name="TextBox 89"/>
              <p:cNvSpPr txBox="1"/>
              <p:nvPr/>
            </p:nvSpPr>
            <p:spPr bwMode="gray">
              <a:xfrm>
                <a:off x="1699847" y="2319310"/>
                <a:ext cx="943707" cy="253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Persona</a:t>
                </a:r>
              </a:p>
            </p:txBody>
          </p:sp>
          <p:pic>
            <p:nvPicPr>
              <p:cNvPr id="91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5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2" name="Group 91"/>
          <p:cNvGrpSpPr/>
          <p:nvPr/>
        </p:nvGrpSpPr>
        <p:grpSpPr>
          <a:xfrm>
            <a:off x="7623855" y="2705100"/>
            <a:ext cx="640080" cy="863954"/>
            <a:chOff x="6659697" y="2636520"/>
            <a:chExt cx="640080" cy="863954"/>
          </a:xfrm>
        </p:grpSpPr>
        <p:sp>
          <p:nvSpPr>
            <p:cNvPr id="93" name="TextBox 92"/>
            <p:cNvSpPr txBox="1"/>
            <p:nvPr/>
          </p:nvSpPr>
          <p:spPr>
            <a:xfrm>
              <a:off x="6682510" y="3334275"/>
              <a:ext cx="594458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 smtClean="0">
                  <a:latin typeface="Arial Narrow" panose="020B0606020202030204" pitchFamily="34" charset="0"/>
                </a:rPr>
                <a:t>1x ARM11</a:t>
              </a:r>
            </a:p>
          </p:txBody>
        </p:sp>
        <p:grpSp>
          <p:nvGrpSpPr>
            <p:cNvPr id="94" name="BRCM Chip SM"/>
            <p:cNvGrpSpPr>
              <a:grpSpLocks noChangeAspect="1"/>
            </p:cNvGrpSpPr>
            <p:nvPr/>
          </p:nvGrpSpPr>
          <p:grpSpPr>
            <a:xfrm>
              <a:off x="6659697" y="2636520"/>
              <a:ext cx="640080" cy="646188"/>
              <a:chOff x="1638300" y="1600200"/>
              <a:chExt cx="1066800" cy="1076980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96" name="TextBox 95"/>
              <p:cNvSpPr txBox="1"/>
              <p:nvPr/>
            </p:nvSpPr>
            <p:spPr bwMode="gray">
              <a:xfrm>
                <a:off x="1678850" y="2354343"/>
                <a:ext cx="1005254" cy="322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Claudius</a:t>
                </a:r>
              </a:p>
            </p:txBody>
          </p:sp>
          <p:pic>
            <p:nvPicPr>
              <p:cNvPr id="97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5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" name="Rectangle 19"/>
          <p:cNvSpPr>
            <a:spLocks noChangeArrowheads="1"/>
          </p:cNvSpPr>
          <p:nvPr/>
        </p:nvSpPr>
        <p:spPr bwMode="gray">
          <a:xfrm>
            <a:off x="174812" y="1031595"/>
            <a:ext cx="5692588" cy="418390"/>
          </a:xfrm>
          <a:prstGeom prst="rect">
            <a:avLst/>
          </a:prstGeom>
          <a:solidFill>
            <a:srgbClr val="AB192D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hangingPunct="0"/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19"/>
          <p:cNvSpPr>
            <a:spLocks noChangeArrowheads="1"/>
          </p:cNvSpPr>
          <p:nvPr/>
        </p:nvSpPr>
        <p:spPr bwMode="gray">
          <a:xfrm>
            <a:off x="204848" y="3760701"/>
            <a:ext cx="5692588" cy="418390"/>
          </a:xfrm>
          <a:prstGeom prst="rect">
            <a:avLst/>
          </a:prstGeom>
          <a:solidFill>
            <a:srgbClr val="AB192D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hangingPunct="0"/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19"/>
          <p:cNvSpPr>
            <a:spLocks noChangeArrowheads="1"/>
          </p:cNvSpPr>
          <p:nvPr/>
        </p:nvSpPr>
        <p:spPr bwMode="gray">
          <a:xfrm>
            <a:off x="6241740" y="3772610"/>
            <a:ext cx="5692588" cy="418390"/>
          </a:xfrm>
          <a:prstGeom prst="rect">
            <a:avLst/>
          </a:prstGeom>
          <a:solidFill>
            <a:srgbClr val="AB192D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hangingPunct="0"/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664235" y="780947"/>
            <a:ext cx="841372" cy="323287"/>
          </a:xfrm>
          <a:prstGeom prst="rect">
            <a:avLst/>
          </a:prstGeom>
          <a:noFill/>
        </p:spPr>
        <p:txBody>
          <a:bodyPr wrap="square" lIns="45720" tIns="45720" rIns="45720" bIns="45720" anchor="ctr" anchorCtr="1">
            <a:noAutofit/>
            <a:scene3d>
              <a:camera prst="perspectiveHeroicExtremeRightFacing" fov="7200000">
                <a:rot lat="21299999" lon="20399999" rev="120000"/>
              </a:camera>
              <a:lightRig rig="threePt" dir="t"/>
            </a:scene3d>
            <a:sp3d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Merlyn</a:t>
            </a:r>
            <a:endParaRPr lang="en-US" sz="1200" b="1" dirty="0">
              <a:ln w="18415" cmpd="sng">
                <a:noFill/>
                <a:prstDash val="solid"/>
              </a:ln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9765165" y="2324100"/>
            <a:ext cx="640080" cy="863954"/>
            <a:chOff x="6659698" y="2636520"/>
            <a:chExt cx="640080" cy="863954"/>
          </a:xfrm>
        </p:grpSpPr>
        <p:sp>
          <p:nvSpPr>
            <p:cNvPr id="111" name="TextBox 110"/>
            <p:cNvSpPr txBox="1"/>
            <p:nvPr/>
          </p:nvSpPr>
          <p:spPr>
            <a:xfrm>
              <a:off x="6812900" y="3334275"/>
              <a:ext cx="333682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 smtClean="0">
                  <a:latin typeface="Arial Narrow" panose="020B0606020202030204" pitchFamily="34" charset="0"/>
                </a:rPr>
                <a:t>1x A9</a:t>
              </a:r>
            </a:p>
          </p:txBody>
        </p:sp>
        <p:grpSp>
          <p:nvGrpSpPr>
            <p:cNvPr id="112" name="BRCM Chip SM"/>
            <p:cNvGrpSpPr>
              <a:grpSpLocks noChangeAspect="1"/>
            </p:cNvGrpSpPr>
            <p:nvPr/>
          </p:nvGrpSpPr>
          <p:grpSpPr>
            <a:xfrm>
              <a:off x="6659698" y="2636520"/>
              <a:ext cx="640080" cy="640080"/>
              <a:chOff x="1638300" y="1600200"/>
              <a:chExt cx="1066800" cy="1066800"/>
            </a:xfrm>
          </p:grpSpPr>
          <p:sp>
            <p:nvSpPr>
              <p:cNvPr id="113" name="Rounded Rectangle 112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14" name="TextBox 113"/>
              <p:cNvSpPr txBox="1"/>
              <p:nvPr/>
            </p:nvSpPr>
            <p:spPr bwMode="gray">
              <a:xfrm>
                <a:off x="1699847" y="2319310"/>
                <a:ext cx="943707" cy="253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Cygnus</a:t>
                </a:r>
              </a:p>
            </p:txBody>
          </p:sp>
          <p:pic>
            <p:nvPicPr>
              <p:cNvPr id="115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5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6" name="Group 115"/>
          <p:cNvGrpSpPr/>
          <p:nvPr/>
        </p:nvGrpSpPr>
        <p:grpSpPr>
          <a:xfrm>
            <a:off x="10835822" y="2133600"/>
            <a:ext cx="640080" cy="863954"/>
            <a:chOff x="6659698" y="2636520"/>
            <a:chExt cx="640080" cy="863954"/>
          </a:xfrm>
        </p:grpSpPr>
        <p:sp>
          <p:nvSpPr>
            <p:cNvPr id="117" name="TextBox 116"/>
            <p:cNvSpPr txBox="1"/>
            <p:nvPr/>
          </p:nvSpPr>
          <p:spPr>
            <a:xfrm>
              <a:off x="6812900" y="3334275"/>
              <a:ext cx="333682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 smtClean="0">
                  <a:latin typeface="Arial Narrow" panose="020B0606020202030204" pitchFamily="34" charset="0"/>
                </a:rPr>
                <a:t>1x A9</a:t>
              </a:r>
            </a:p>
          </p:txBody>
        </p:sp>
        <p:grpSp>
          <p:nvGrpSpPr>
            <p:cNvPr id="118" name="BRCM Chip SM"/>
            <p:cNvGrpSpPr>
              <a:grpSpLocks noChangeAspect="1"/>
            </p:cNvGrpSpPr>
            <p:nvPr/>
          </p:nvGrpSpPr>
          <p:grpSpPr>
            <a:xfrm>
              <a:off x="6659698" y="2636520"/>
              <a:ext cx="640080" cy="640080"/>
              <a:chOff x="1638300" y="1600200"/>
              <a:chExt cx="1066800" cy="1066800"/>
            </a:xfrm>
          </p:grpSpPr>
          <p:sp>
            <p:nvSpPr>
              <p:cNvPr id="119" name="Rounded Rectangle 118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20" name="TextBox 119"/>
              <p:cNvSpPr txBox="1"/>
              <p:nvPr/>
            </p:nvSpPr>
            <p:spPr bwMode="gray">
              <a:xfrm>
                <a:off x="1680055" y="2319310"/>
                <a:ext cx="1005253" cy="253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Cygnus+</a:t>
                </a:r>
              </a:p>
            </p:txBody>
          </p:sp>
          <p:pic>
            <p:nvPicPr>
              <p:cNvPr id="121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5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2" name="Group 121"/>
          <p:cNvGrpSpPr/>
          <p:nvPr/>
        </p:nvGrpSpPr>
        <p:grpSpPr>
          <a:xfrm>
            <a:off x="8850640" y="1168224"/>
            <a:ext cx="640080" cy="863954"/>
            <a:chOff x="6659698" y="2636520"/>
            <a:chExt cx="640080" cy="863954"/>
          </a:xfrm>
        </p:grpSpPr>
        <p:sp>
          <p:nvSpPr>
            <p:cNvPr id="123" name="TextBox 122"/>
            <p:cNvSpPr txBox="1"/>
            <p:nvPr/>
          </p:nvSpPr>
          <p:spPr>
            <a:xfrm>
              <a:off x="6777632" y="3334275"/>
              <a:ext cx="404214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>
                  <a:latin typeface="Arial Narrow" panose="020B0606020202030204" pitchFamily="34" charset="0"/>
                </a:rPr>
                <a:t>2</a:t>
              </a:r>
              <a:r>
                <a:rPr lang="en-US" sz="1200" b="1" dirty="0" smtClean="0">
                  <a:latin typeface="Arial Narrow" panose="020B0606020202030204" pitchFamily="34" charset="0"/>
                </a:rPr>
                <a:t>x A53</a:t>
              </a:r>
            </a:p>
          </p:txBody>
        </p:sp>
        <p:grpSp>
          <p:nvGrpSpPr>
            <p:cNvPr id="124" name="BRCM Chip SM"/>
            <p:cNvGrpSpPr>
              <a:grpSpLocks noChangeAspect="1"/>
            </p:cNvGrpSpPr>
            <p:nvPr/>
          </p:nvGrpSpPr>
          <p:grpSpPr>
            <a:xfrm>
              <a:off x="6659698" y="2636520"/>
              <a:ext cx="640080" cy="640080"/>
              <a:chOff x="1638300" y="1600200"/>
              <a:chExt cx="1066800" cy="1066800"/>
            </a:xfrm>
          </p:grpSpPr>
          <p:sp>
            <p:nvSpPr>
              <p:cNvPr id="125" name="Rounded Rectangle 124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26" name="TextBox 125"/>
              <p:cNvSpPr txBox="1"/>
              <p:nvPr/>
            </p:nvSpPr>
            <p:spPr bwMode="gray">
              <a:xfrm>
                <a:off x="1761393" y="2319310"/>
                <a:ext cx="820615" cy="253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Omega</a:t>
                </a:r>
              </a:p>
            </p:txBody>
          </p:sp>
          <p:pic>
            <p:nvPicPr>
              <p:cNvPr id="127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4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8" name="Group 127"/>
          <p:cNvGrpSpPr/>
          <p:nvPr/>
        </p:nvGrpSpPr>
        <p:grpSpPr>
          <a:xfrm>
            <a:off x="6781800" y="1650646"/>
            <a:ext cx="640080" cy="863954"/>
            <a:chOff x="6659698" y="2636520"/>
            <a:chExt cx="640080" cy="863954"/>
          </a:xfrm>
        </p:grpSpPr>
        <p:sp>
          <p:nvSpPr>
            <p:cNvPr id="129" name="TextBox 128"/>
            <p:cNvSpPr txBox="1"/>
            <p:nvPr/>
          </p:nvSpPr>
          <p:spPr>
            <a:xfrm>
              <a:off x="6812899" y="3334275"/>
              <a:ext cx="333682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 smtClean="0">
                  <a:latin typeface="Arial Narrow" panose="020B0606020202030204" pitchFamily="34" charset="0"/>
                </a:rPr>
                <a:t>2x A9</a:t>
              </a:r>
            </a:p>
          </p:txBody>
        </p:sp>
        <p:grpSp>
          <p:nvGrpSpPr>
            <p:cNvPr id="130" name="BRCM Chip SM"/>
            <p:cNvGrpSpPr>
              <a:grpSpLocks noChangeAspect="1"/>
            </p:cNvGrpSpPr>
            <p:nvPr/>
          </p:nvGrpSpPr>
          <p:grpSpPr>
            <a:xfrm>
              <a:off x="6659698" y="2636520"/>
              <a:ext cx="640080" cy="640080"/>
              <a:chOff x="1638300" y="1600200"/>
              <a:chExt cx="1066800" cy="1066800"/>
            </a:xfrm>
          </p:grpSpPr>
          <p:sp>
            <p:nvSpPr>
              <p:cNvPr id="131" name="Rounded Rectangle 130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32" name="TextBox 131"/>
              <p:cNvSpPr txBox="1"/>
              <p:nvPr/>
            </p:nvSpPr>
            <p:spPr bwMode="gray">
              <a:xfrm>
                <a:off x="1761393" y="2319310"/>
                <a:ext cx="820615" cy="253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b="1" kern="0" dirty="0" smtClean="0">
                    <a:solidFill>
                      <a:schemeClr val="bg1"/>
                    </a:solidFill>
                  </a:rPr>
                  <a:t>NS</a:t>
                </a:r>
                <a:endPara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</p:txBody>
          </p:sp>
          <p:pic>
            <p:nvPicPr>
              <p:cNvPr id="133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4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5" name="Group 134"/>
          <p:cNvGrpSpPr/>
          <p:nvPr/>
        </p:nvGrpSpPr>
        <p:grpSpPr>
          <a:xfrm>
            <a:off x="10919479" y="685800"/>
            <a:ext cx="640080" cy="863954"/>
            <a:chOff x="6659698" y="2636520"/>
            <a:chExt cx="640080" cy="863954"/>
          </a:xfrm>
        </p:grpSpPr>
        <p:sp>
          <p:nvSpPr>
            <p:cNvPr id="136" name="TextBox 135"/>
            <p:cNvSpPr txBox="1"/>
            <p:nvPr/>
          </p:nvSpPr>
          <p:spPr>
            <a:xfrm>
              <a:off x="6777633" y="3334275"/>
              <a:ext cx="404214" cy="1661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en-US" sz="1200" b="1" dirty="0" smtClean="0">
                  <a:latin typeface="Arial Narrow" panose="020B0606020202030204" pitchFamily="34" charset="0"/>
                </a:rPr>
                <a:t>8x A72</a:t>
              </a:r>
            </a:p>
          </p:txBody>
        </p:sp>
        <p:grpSp>
          <p:nvGrpSpPr>
            <p:cNvPr id="137" name="BRCM Chip SM"/>
            <p:cNvGrpSpPr>
              <a:grpSpLocks noChangeAspect="1"/>
            </p:cNvGrpSpPr>
            <p:nvPr/>
          </p:nvGrpSpPr>
          <p:grpSpPr>
            <a:xfrm>
              <a:off x="6659698" y="2636520"/>
              <a:ext cx="640080" cy="640080"/>
              <a:chOff x="1638300" y="1600200"/>
              <a:chExt cx="1066800" cy="1066800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1638300" y="1600200"/>
                <a:ext cx="1066800" cy="10668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39" name="TextBox 138"/>
              <p:cNvSpPr txBox="1"/>
              <p:nvPr/>
            </p:nvSpPr>
            <p:spPr bwMode="gray">
              <a:xfrm>
                <a:off x="1721810" y="2299518"/>
                <a:ext cx="943707" cy="304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Stingray</a:t>
                </a:r>
              </a:p>
            </p:txBody>
          </p:sp>
          <p:pic>
            <p:nvPicPr>
              <p:cNvPr id="140" name="Pulse Symbol Red" descr="J:\02_Logo_Library\BRCM_Pulse_Red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244" y="1774357"/>
                <a:ext cx="438912" cy="438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378203"/>
            <a:ext cx="2362200" cy="102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1018520" y="1828800"/>
            <a:ext cx="640080" cy="640080"/>
            <a:chOff x="10988222" y="2286000"/>
            <a:chExt cx="640080" cy="640080"/>
          </a:xfrm>
        </p:grpSpPr>
        <p:sp>
          <p:nvSpPr>
            <p:cNvPr id="83" name="Rounded Rectangle 82"/>
            <p:cNvSpPr/>
            <p:nvPr/>
          </p:nvSpPr>
          <p:spPr>
            <a:xfrm>
              <a:off x="10988222" y="2286000"/>
              <a:ext cx="640080" cy="64008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84" name="TextBox 83"/>
            <p:cNvSpPr txBox="1"/>
            <p:nvPr/>
          </p:nvSpPr>
          <p:spPr bwMode="gray">
            <a:xfrm>
              <a:off x="11013275" y="2717466"/>
              <a:ext cx="603152" cy="1521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kern="0" noProof="0" dirty="0" smtClean="0">
                  <a:solidFill>
                    <a:schemeClr val="bg1"/>
                  </a:solidFill>
                </a:rPr>
                <a:t>PE 1.6</a:t>
              </a:r>
              <a:endPara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</a:endParaRPr>
            </a:p>
          </p:txBody>
        </p:sp>
        <p:pic>
          <p:nvPicPr>
            <p:cNvPr id="85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589" y="2390494"/>
              <a:ext cx="263347" cy="263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/>
          <p:cNvGrpSpPr/>
          <p:nvPr/>
        </p:nvGrpSpPr>
        <p:grpSpPr>
          <a:xfrm>
            <a:off x="9906000" y="2103120"/>
            <a:ext cx="640080" cy="640080"/>
            <a:chOff x="10988222" y="2286000"/>
            <a:chExt cx="640080" cy="640080"/>
          </a:xfrm>
        </p:grpSpPr>
        <p:sp>
          <p:nvSpPr>
            <p:cNvPr id="87" name="Rounded Rectangle 86"/>
            <p:cNvSpPr/>
            <p:nvPr/>
          </p:nvSpPr>
          <p:spPr>
            <a:xfrm>
              <a:off x="10988222" y="2286000"/>
              <a:ext cx="640080" cy="64008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88" name="TextBox 87"/>
            <p:cNvSpPr txBox="1"/>
            <p:nvPr/>
          </p:nvSpPr>
          <p:spPr bwMode="gray">
            <a:xfrm>
              <a:off x="11013275" y="2717466"/>
              <a:ext cx="603152" cy="15213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 smtClean="0">
                  <a:solidFill>
                    <a:schemeClr val="bg1"/>
                  </a:solidFill>
                </a:rPr>
                <a:t>P. </a:t>
              </a:r>
              <a:r>
                <a:rPr lang="en-US" sz="1000" b="1" kern="0" dirty="0" err="1" smtClean="0">
                  <a:solidFill>
                    <a:schemeClr val="bg1"/>
                  </a:solidFill>
                </a:rPr>
                <a:t>Extrme</a:t>
              </a: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</a:endParaRPr>
            </a:p>
          </p:txBody>
        </p:sp>
        <p:pic>
          <p:nvPicPr>
            <p:cNvPr id="89" name="Pulse Symbol Red" descr="J:\02_Logo_Library\BRCM_Pulse_Re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589" y="2390494"/>
              <a:ext cx="263347" cy="263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755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entagon 96"/>
          <p:cNvSpPr/>
          <p:nvPr/>
        </p:nvSpPr>
        <p:spPr>
          <a:xfrm>
            <a:off x="19051" y="609600"/>
            <a:ext cx="12119295" cy="3296352"/>
          </a:xfrm>
          <a:prstGeom prst="homePlate">
            <a:avLst>
              <a:gd name="adj" fmla="val 25319"/>
            </a:avLst>
          </a:prstGeom>
          <a:gradFill flip="none" rotWithShape="1">
            <a:gsLst>
              <a:gs pos="0">
                <a:srgbClr val="99CCFF"/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sp>
        <p:nvSpPr>
          <p:cNvPr id="143365" name="Title 1"/>
          <p:cNvSpPr>
            <a:spLocks noGrp="1"/>
          </p:cNvSpPr>
          <p:nvPr>
            <p:ph type="title"/>
          </p:nvPr>
        </p:nvSpPr>
        <p:spPr>
          <a:xfrm>
            <a:off x="413004" y="152400"/>
            <a:ext cx="11365992" cy="366254"/>
          </a:xfrm>
        </p:spPr>
        <p:txBody>
          <a:bodyPr/>
          <a:lstStyle/>
          <a:p>
            <a:r>
              <a:rPr lang="en-US" dirty="0" smtClean="0"/>
              <a:t>StrataGX Roadmap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93361" y="235601"/>
            <a:ext cx="940066" cy="221599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sz="1600" b="1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Production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221" name="Oval 220"/>
          <p:cNvSpPr>
            <a:spLocks/>
          </p:cNvSpPr>
          <p:nvPr/>
        </p:nvSpPr>
        <p:spPr>
          <a:xfrm>
            <a:off x="7826750" y="277820"/>
            <a:ext cx="137160" cy="13716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lang="en-US" sz="2000" b="1" dirty="0"/>
          </a:p>
        </p:txBody>
      </p:sp>
      <p:sp>
        <p:nvSpPr>
          <p:cNvPr id="109" name="Rectangle 108"/>
          <p:cNvSpPr/>
          <p:nvPr/>
        </p:nvSpPr>
        <p:spPr>
          <a:xfrm>
            <a:off x="9215776" y="235601"/>
            <a:ext cx="783869" cy="221599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sz="1600" b="1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Sampling</a:t>
            </a:r>
          </a:p>
        </p:txBody>
      </p:sp>
      <p:sp>
        <p:nvSpPr>
          <p:cNvPr id="110" name="Oval 109"/>
          <p:cNvSpPr>
            <a:spLocks/>
          </p:cNvSpPr>
          <p:nvPr/>
        </p:nvSpPr>
        <p:spPr>
          <a:xfrm>
            <a:off x="9049165" y="277820"/>
            <a:ext cx="137160" cy="13716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lang="en-US" sz="2000" b="1" dirty="0"/>
          </a:p>
        </p:txBody>
      </p:sp>
      <p:sp>
        <p:nvSpPr>
          <p:cNvPr id="111" name="Rectangle 110"/>
          <p:cNvSpPr/>
          <p:nvPr/>
        </p:nvSpPr>
        <p:spPr>
          <a:xfrm>
            <a:off x="10324327" y="235601"/>
            <a:ext cx="572273" cy="221599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sz="1600" b="1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Design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12" name="Oval 111"/>
          <p:cNvSpPr>
            <a:spLocks/>
          </p:cNvSpPr>
          <p:nvPr/>
        </p:nvSpPr>
        <p:spPr>
          <a:xfrm>
            <a:off x="10134599" y="277820"/>
            <a:ext cx="137160" cy="1371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lang="en-US" sz="2000" b="1" dirty="0"/>
          </a:p>
        </p:txBody>
      </p:sp>
      <p:sp>
        <p:nvSpPr>
          <p:cNvPr id="8" name="Freeform 7"/>
          <p:cNvSpPr/>
          <p:nvPr/>
        </p:nvSpPr>
        <p:spPr>
          <a:xfrm>
            <a:off x="620630" y="606005"/>
            <a:ext cx="11439770" cy="5638800"/>
          </a:xfrm>
          <a:custGeom>
            <a:avLst/>
            <a:gdLst>
              <a:gd name="connsiteX0" fmla="*/ 0 w 10316307"/>
              <a:gd name="connsiteY0" fmla="*/ 0 h 5158154"/>
              <a:gd name="connsiteX1" fmla="*/ 0 w 10316307"/>
              <a:gd name="connsiteY1" fmla="*/ 5158154 h 5158154"/>
              <a:gd name="connsiteX2" fmla="*/ 10316307 w 10316307"/>
              <a:gd name="connsiteY2" fmla="*/ 5158154 h 51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16307" h="5158154">
                <a:moveTo>
                  <a:pt x="0" y="0"/>
                </a:moveTo>
                <a:lnTo>
                  <a:pt x="0" y="5158154"/>
                </a:lnTo>
                <a:lnTo>
                  <a:pt x="10316307" y="5158154"/>
                </a:lnTo>
              </a:path>
            </a:pathLst>
          </a:custGeom>
          <a:ln w="38100">
            <a:solidFill>
              <a:schemeClr val="bg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201400" y="235601"/>
            <a:ext cx="699679" cy="221599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sz="1600" b="1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Concept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53" name="Oval 52"/>
          <p:cNvSpPr>
            <a:spLocks/>
          </p:cNvSpPr>
          <p:nvPr/>
        </p:nvSpPr>
        <p:spPr>
          <a:xfrm>
            <a:off x="11010126" y="277820"/>
            <a:ext cx="137160" cy="13716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05000" y="6300305"/>
            <a:ext cx="833562" cy="2492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Current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40089" y="6300305"/>
            <a:ext cx="512961" cy="2492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2017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28570" y="6300305"/>
            <a:ext cx="512961" cy="2492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2018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017051" y="6300305"/>
            <a:ext cx="512961" cy="2492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2019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2751317" y="2418648"/>
            <a:ext cx="2064269" cy="781752"/>
          </a:xfrm>
          <a:prstGeom prst="rect">
            <a:avLst/>
          </a:prstGeom>
        </p:spPr>
        <p:txBody>
          <a:bodyPr wrap="square" lIns="45720" r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>
                <a:solidFill>
                  <a:srgbClr val="C00000"/>
                </a:solidFill>
                <a:latin typeface="Calibri" pitchFamily="34" charset="0"/>
              </a:rPr>
              <a:t>Control Plane, Router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2x A9</a:t>
            </a:r>
            <a:r>
              <a:rPr lang="en-US" sz="1400" kern="0" dirty="0">
                <a:solidFill>
                  <a:srgbClr val="000000"/>
                </a:solidFill>
                <a:latin typeface="Calibri" pitchFamily="34" charset="0"/>
              </a:rPr>
              <a:t>, </a:t>
            </a: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1.4GHz 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GE Switch/PHY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2Gb Crypto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210046" y="838200"/>
            <a:ext cx="1714754" cy="7817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 smtClean="0">
                <a:solidFill>
                  <a:srgbClr val="C00000"/>
                </a:solidFill>
                <a:latin typeface="Calibri" pitchFamily="34" charset="0"/>
              </a:rPr>
              <a:t>Control Plane</a:t>
            </a:r>
            <a:endParaRPr lang="en-US" sz="1400" b="1" kern="0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400" kern="0" dirty="0">
                <a:solidFill>
                  <a:srgbClr val="000000"/>
                </a:solidFill>
                <a:latin typeface="Calibri" pitchFamily="34" charset="0"/>
              </a:rPr>
              <a:t>8</a:t>
            </a: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x A72, 3.0GHz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50G, 25G/10G </a:t>
            </a:r>
          </a:p>
          <a:p>
            <a:pPr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50Gb Crypto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70512" y="678678"/>
            <a:ext cx="1326004" cy="341632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C41230"/>
                </a:solidFill>
              </a:rPr>
              <a:t>Multi-Core</a:t>
            </a:r>
            <a:endParaRPr lang="en-US" b="1" dirty="0">
              <a:solidFill>
                <a:srgbClr val="C41230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2777236" y="1600200"/>
            <a:ext cx="2064269" cy="781752"/>
          </a:xfrm>
          <a:prstGeom prst="rect">
            <a:avLst/>
          </a:prstGeom>
        </p:spPr>
        <p:txBody>
          <a:bodyPr wrap="square" lIns="45720" r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 smtClean="0">
                <a:solidFill>
                  <a:srgbClr val="C00000"/>
                </a:solidFill>
                <a:latin typeface="Calibri" pitchFamily="34" charset="0"/>
              </a:rPr>
              <a:t>Control Plane, Router</a:t>
            </a:r>
            <a:endParaRPr lang="en-US" sz="1400" b="1" kern="0" dirty="0">
              <a:solidFill>
                <a:srgbClr val="C00000"/>
              </a:solidFill>
              <a:latin typeface="Calibri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4x A57, 2.2GHz 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10G/5G/2.5G Ethernet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16Gb Crypto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210" name="Group 209"/>
          <p:cNvGrpSpPr>
            <a:grpSpLocks noChangeAspect="1"/>
          </p:cNvGrpSpPr>
          <p:nvPr/>
        </p:nvGrpSpPr>
        <p:grpSpPr>
          <a:xfrm>
            <a:off x="9372600" y="680901"/>
            <a:ext cx="721421" cy="722996"/>
            <a:chOff x="5046980" y="3048000"/>
            <a:chExt cx="1234441" cy="1229882"/>
          </a:xfrm>
        </p:grpSpPr>
        <p:sp>
          <p:nvSpPr>
            <p:cNvPr id="211" name="Rounded Rectangle 210"/>
            <p:cNvSpPr/>
            <p:nvPr/>
          </p:nvSpPr>
          <p:spPr>
            <a:xfrm>
              <a:off x="5046980" y="3048000"/>
              <a:ext cx="1234441" cy="12192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212" name="TextBox 211"/>
            <p:cNvSpPr txBox="1"/>
            <p:nvPr/>
          </p:nvSpPr>
          <p:spPr bwMode="gray">
            <a:xfrm>
              <a:off x="5054600" y="3683662"/>
              <a:ext cx="1219204" cy="59422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SR2</a:t>
              </a:r>
            </a:p>
          </p:txBody>
        </p:sp>
        <p:pic>
          <p:nvPicPr>
            <p:cNvPr id="213" name="Picture 2" descr="G:\_55906_Brand_Integration\_55998_Broadcom_Limited_Logo\_Final\01_Red-Black\PNG\Broadcom_Ltd_Logo_Red-Black_w-tag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44362" y="3216550"/>
              <a:ext cx="439680" cy="444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4" name="Rectangle 213"/>
          <p:cNvSpPr/>
          <p:nvPr/>
        </p:nvSpPr>
        <p:spPr>
          <a:xfrm>
            <a:off x="10148456" y="666048"/>
            <a:ext cx="2295253" cy="781752"/>
          </a:xfrm>
          <a:prstGeom prst="rect">
            <a:avLst/>
          </a:prstGeom>
        </p:spPr>
        <p:txBody>
          <a:bodyPr wrap="square" lIns="45720" rIns="45720">
            <a:spAutoFit/>
          </a:bodyPr>
          <a:lstStyle/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 smtClean="0">
                <a:solidFill>
                  <a:srgbClr val="C00000"/>
                </a:solidFill>
                <a:latin typeface="Calibri" pitchFamily="34" charset="0"/>
              </a:rPr>
              <a:t>Control Plane</a:t>
            </a:r>
            <a:endParaRPr lang="en-US" sz="1400" b="1" kern="0" dirty="0">
              <a:solidFill>
                <a:srgbClr val="C00000"/>
              </a:solidFill>
              <a:latin typeface="Calibri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16x A72+, 3.0GHz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100G/50G, 25G </a:t>
            </a:r>
          </a:p>
          <a:p>
            <a:pPr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100Gb Crypto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770899" y="2514600"/>
            <a:ext cx="829301" cy="722996"/>
            <a:chOff x="861306" y="3505200"/>
            <a:chExt cx="753908" cy="657269"/>
          </a:xfrm>
        </p:grpSpPr>
        <p:grpSp>
          <p:nvGrpSpPr>
            <p:cNvPr id="146" name="Group 145"/>
            <p:cNvGrpSpPr>
              <a:grpSpLocks noChangeAspect="1"/>
            </p:cNvGrpSpPr>
            <p:nvPr/>
          </p:nvGrpSpPr>
          <p:grpSpPr>
            <a:xfrm>
              <a:off x="861306" y="3505200"/>
              <a:ext cx="753908" cy="657269"/>
              <a:chOff x="4895944" y="3048000"/>
              <a:chExt cx="1419035" cy="1229882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4988242" y="3048000"/>
                <a:ext cx="1234441" cy="1219199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48" name="TextBox 147"/>
              <p:cNvSpPr txBox="1"/>
              <p:nvPr/>
            </p:nvSpPr>
            <p:spPr bwMode="gray">
              <a:xfrm>
                <a:off x="4895944" y="3683662"/>
                <a:ext cx="1419035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kern="0" dirty="0" err="1" smtClean="0">
                    <a:solidFill>
                      <a:schemeClr val="bg1"/>
                    </a:solidFill>
                  </a:rPr>
                  <a:t>Northstar</a:t>
                </a: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0" dirty="0" smtClean="0">
                    <a:solidFill>
                      <a:schemeClr val="bg1"/>
                    </a:solidFill>
                  </a:rPr>
                  <a:t>5301x</a:t>
                </a:r>
                <a:endParaRPr kumimoji="0" 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</p:txBody>
          </p:sp>
          <p:pic>
            <p:nvPicPr>
              <p:cNvPr id="149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385622" y="3216550"/>
                <a:ext cx="439680" cy="4445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0" name="Oval 259"/>
            <p:cNvSpPr>
              <a:spLocks noChangeAspect="1"/>
            </p:cNvSpPr>
            <p:nvPr/>
          </p:nvSpPr>
          <p:spPr>
            <a:xfrm>
              <a:off x="975360" y="3559081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05001" y="2418645"/>
            <a:ext cx="721421" cy="722996"/>
            <a:chOff x="1725436" y="3505200"/>
            <a:chExt cx="655837" cy="657269"/>
          </a:xfrm>
        </p:grpSpPr>
        <p:grpSp>
          <p:nvGrpSpPr>
            <p:cNvPr id="150" name="Group 149"/>
            <p:cNvGrpSpPr>
              <a:grpSpLocks noChangeAspect="1"/>
            </p:cNvGrpSpPr>
            <p:nvPr/>
          </p:nvGrpSpPr>
          <p:grpSpPr>
            <a:xfrm>
              <a:off x="1725436" y="3505200"/>
              <a:ext cx="655837" cy="657269"/>
              <a:chOff x="5046980" y="3048000"/>
              <a:chExt cx="1234441" cy="1229882"/>
            </a:xfrm>
          </p:grpSpPr>
          <p:sp>
            <p:nvSpPr>
              <p:cNvPr id="151" name="Rounded Rectangle 150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52" name="TextBox 151"/>
              <p:cNvSpPr txBox="1"/>
              <p:nvPr/>
            </p:nvSpPr>
            <p:spPr bwMode="gray">
              <a:xfrm>
                <a:off x="5054600" y="3683662"/>
                <a:ext cx="1219204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NS+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0" dirty="0" smtClean="0">
                    <a:solidFill>
                      <a:schemeClr val="bg1"/>
                    </a:solidFill>
                  </a:rPr>
                  <a:t>5862x</a:t>
                </a:r>
                <a:endParaRPr kumimoji="0" 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</p:txBody>
          </p:sp>
          <p:pic>
            <p:nvPicPr>
              <p:cNvPr id="153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1774991" y="3568606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905001" y="1601376"/>
            <a:ext cx="721421" cy="722996"/>
            <a:chOff x="1725436" y="2746915"/>
            <a:chExt cx="655837" cy="657269"/>
          </a:xfrm>
        </p:grpSpPr>
        <p:grpSp>
          <p:nvGrpSpPr>
            <p:cNvPr id="156" name="Group 155"/>
            <p:cNvGrpSpPr>
              <a:grpSpLocks noChangeAspect="1"/>
            </p:cNvGrpSpPr>
            <p:nvPr/>
          </p:nvGrpSpPr>
          <p:grpSpPr>
            <a:xfrm>
              <a:off x="1725436" y="2746915"/>
              <a:ext cx="655837" cy="657269"/>
              <a:chOff x="5046980" y="3048000"/>
              <a:chExt cx="1234441" cy="1229882"/>
            </a:xfrm>
          </p:grpSpPr>
          <p:sp>
            <p:nvSpPr>
              <p:cNvPr id="157" name="Rounded Rectangle 156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58" name="TextBox 157"/>
              <p:cNvSpPr txBox="1"/>
              <p:nvPr/>
            </p:nvSpPr>
            <p:spPr bwMode="gray">
              <a:xfrm>
                <a:off x="5054600" y="3683662"/>
                <a:ext cx="1219204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NS2</a:t>
                </a:r>
              </a:p>
            </p:txBody>
          </p:sp>
          <p:pic>
            <p:nvPicPr>
              <p:cNvPr id="159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1774991" y="2810983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505448" y="851193"/>
            <a:ext cx="721421" cy="722996"/>
            <a:chOff x="5334000" y="2606333"/>
            <a:chExt cx="655837" cy="657269"/>
          </a:xfrm>
        </p:grpSpPr>
        <p:grpSp>
          <p:nvGrpSpPr>
            <p:cNvPr id="190" name="Group 189"/>
            <p:cNvGrpSpPr>
              <a:grpSpLocks noChangeAspect="1"/>
            </p:cNvGrpSpPr>
            <p:nvPr/>
          </p:nvGrpSpPr>
          <p:grpSpPr>
            <a:xfrm>
              <a:off x="5334000" y="2606333"/>
              <a:ext cx="655837" cy="657269"/>
              <a:chOff x="5046980" y="3048000"/>
              <a:chExt cx="1234441" cy="1229882"/>
            </a:xfrm>
          </p:grpSpPr>
          <p:sp>
            <p:nvSpPr>
              <p:cNvPr id="191" name="Rounded Rectangle 190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92" name="TextBox 191"/>
              <p:cNvSpPr txBox="1"/>
              <p:nvPr/>
            </p:nvSpPr>
            <p:spPr bwMode="gray">
              <a:xfrm>
                <a:off x="5054600" y="3683662"/>
                <a:ext cx="1219204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Stingray</a:t>
                </a:r>
              </a:p>
            </p:txBody>
          </p:sp>
          <p:pic>
            <p:nvPicPr>
              <p:cNvPr id="193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5419053" y="2655475"/>
              <a:ext cx="91440" cy="914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sp>
        <p:nvSpPr>
          <p:cNvPr id="275" name="Oval 274"/>
          <p:cNvSpPr>
            <a:spLocks noChangeAspect="1"/>
          </p:cNvSpPr>
          <p:nvPr/>
        </p:nvSpPr>
        <p:spPr>
          <a:xfrm>
            <a:off x="9447834" y="741967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lang="en-US" sz="2000" b="1" dirty="0"/>
          </a:p>
        </p:txBody>
      </p:sp>
      <p:sp>
        <p:nvSpPr>
          <p:cNvPr id="127" name="Pentagon 126"/>
          <p:cNvSpPr/>
          <p:nvPr/>
        </p:nvSpPr>
        <p:spPr>
          <a:xfrm>
            <a:off x="-3548" y="3982152"/>
            <a:ext cx="12043148" cy="2266248"/>
          </a:xfrm>
          <a:prstGeom prst="homePlate">
            <a:avLst>
              <a:gd name="adj" fmla="val 33121"/>
            </a:avLst>
          </a:prstGeom>
          <a:gradFill flip="none" rotWithShape="1">
            <a:gsLst>
              <a:gs pos="0">
                <a:srgbClr val="CCCCFF"/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/>
          </a:p>
        </p:txBody>
      </p:sp>
      <p:sp>
        <p:nvSpPr>
          <p:cNvPr id="134" name="Rectangle 133"/>
          <p:cNvSpPr/>
          <p:nvPr/>
        </p:nvSpPr>
        <p:spPr>
          <a:xfrm>
            <a:off x="747519" y="3962400"/>
            <a:ext cx="1467068" cy="341632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>
                <a:solidFill>
                  <a:srgbClr val="C41230"/>
                </a:solidFill>
              </a:rPr>
              <a:t>Single Core</a:t>
            </a:r>
            <a:endParaRPr lang="en-US" b="1" dirty="0">
              <a:solidFill>
                <a:srgbClr val="C41230"/>
              </a:solidFill>
            </a:endParaRP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2779743" y="5324902"/>
            <a:ext cx="1976663" cy="53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1F8BA5">
                <a:gamma/>
                <a:shade val="60000"/>
                <a:invGamma/>
              </a:srgbClr>
            </a:prstShdw>
          </a:effectLst>
        </p:spPr>
        <p:txBody>
          <a:bodyPr lIns="45720" rIns="4572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 smtClean="0">
                <a:solidFill>
                  <a:srgbClr val="C00000"/>
                </a:solidFill>
                <a:latin typeface="Calibri" pitchFamily="34" charset="0"/>
                <a:cs typeface="Arial" charset="0"/>
              </a:rPr>
              <a:t>Client Security, </a:t>
            </a:r>
            <a:r>
              <a:rPr lang="en-US" sz="1400" b="1" kern="0" dirty="0" err="1" smtClean="0">
                <a:solidFill>
                  <a:srgbClr val="C00000"/>
                </a:solidFill>
                <a:latin typeface="Calibri" pitchFamily="34" charset="0"/>
                <a:cs typeface="Arial" charset="0"/>
              </a:rPr>
              <a:t>mPOS</a:t>
            </a:r>
            <a:endParaRPr lang="en-US" sz="1400" b="1" kern="0" dirty="0" smtClean="0">
              <a:solidFill>
                <a:srgbClr val="C00000"/>
              </a:solidFill>
              <a:latin typeface="Calibri" pitchFamily="34" charset="0"/>
              <a:cs typeface="Arial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M3, 250MHz 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NFC, Security</a:t>
            </a:r>
            <a:endParaRPr lang="en-US" sz="1400" b="1" kern="0" dirty="0" smtClean="0">
              <a:solidFill>
                <a:srgbClr val="666699"/>
              </a:solidFill>
              <a:latin typeface="Calibri" pitchFamily="34" charset="0"/>
              <a:cs typeface="Arial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buFont typeface="Arial" charset="0"/>
              <a:buNone/>
              <a:defRPr/>
            </a:pPr>
            <a:endParaRPr lang="en-US" sz="1400" b="1" kern="0" dirty="0">
              <a:solidFill>
                <a:srgbClr val="666699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161843" y="2875848"/>
            <a:ext cx="1460082" cy="7817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 smtClean="0">
                <a:solidFill>
                  <a:srgbClr val="C00000"/>
                </a:solidFill>
                <a:latin typeface="Calibri" pitchFamily="34" charset="0"/>
              </a:rPr>
              <a:t>VoIP, WA</a:t>
            </a:r>
            <a:endParaRPr lang="en-US" sz="1400" b="1" kern="0" dirty="0">
              <a:solidFill>
                <a:srgbClr val="C00000"/>
              </a:solidFill>
              <a:latin typeface="Calibri" pitchFamily="34" charset="0"/>
            </a:endParaRPr>
          </a:p>
          <a:p>
            <a:pPr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400" kern="0" dirty="0">
                <a:solidFill>
                  <a:srgbClr val="000000"/>
                </a:solidFill>
                <a:latin typeface="Calibri" pitchFamily="34" charset="0"/>
              </a:rPr>
              <a:t>2x A53, 1.4GHz</a:t>
            </a:r>
          </a:p>
          <a:p>
            <a:pPr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400" kern="0" dirty="0">
                <a:solidFill>
                  <a:srgbClr val="000000"/>
                </a:solidFill>
                <a:latin typeface="Calibri" pitchFamily="34" charset="0"/>
              </a:rPr>
              <a:t>GE Switch/PHY Low Power</a:t>
            </a: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7467600" y="4343400"/>
            <a:ext cx="795878" cy="722996"/>
            <a:chOff x="5046980" y="3048000"/>
            <a:chExt cx="1361846" cy="1229882"/>
          </a:xfrm>
        </p:grpSpPr>
        <p:sp>
          <p:nvSpPr>
            <p:cNvPr id="144" name="Rounded Rectangle 143"/>
            <p:cNvSpPr/>
            <p:nvPr/>
          </p:nvSpPr>
          <p:spPr>
            <a:xfrm>
              <a:off x="5046980" y="3048000"/>
              <a:ext cx="1234441" cy="12192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145" name="TextBox 144"/>
            <p:cNvSpPr txBox="1"/>
            <p:nvPr/>
          </p:nvSpPr>
          <p:spPr bwMode="gray">
            <a:xfrm>
              <a:off x="5189623" y="3683662"/>
              <a:ext cx="1219203" cy="59422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Citadel</a:t>
              </a:r>
            </a:p>
          </p:txBody>
        </p:sp>
        <p:pic>
          <p:nvPicPr>
            <p:cNvPr id="155" name="Picture 2" descr="G:\_55906_Brand_Integration\_55998_Broadcom_Limited_Logo\_Final\01_Red-Black\PNG\Broadcom_Ltd_Logo_Red-Black_w-tag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44362" y="3216550"/>
              <a:ext cx="439680" cy="444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8218719" y="4371334"/>
            <a:ext cx="1931921" cy="58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1F8BA5">
                <a:gamma/>
                <a:shade val="60000"/>
                <a:invGamma/>
              </a:srgbClr>
            </a:prstShdw>
          </a:effectLst>
        </p:spPr>
        <p:txBody>
          <a:bodyPr lIns="45720" rIns="4572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 smtClean="0">
                <a:solidFill>
                  <a:srgbClr val="C00000"/>
                </a:solidFill>
                <a:latin typeface="Calibri" pitchFamily="34" charset="0"/>
                <a:cs typeface="Arial" charset="0"/>
              </a:rPr>
              <a:t>Client Security, POS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A</a:t>
            </a: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7, 1GHz</a:t>
            </a:r>
          </a:p>
          <a:p>
            <a:pPr>
              <a:lnSpc>
                <a:spcPct val="80000"/>
              </a:lnSpc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Security, </a:t>
            </a: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t>NFC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endParaRPr lang="en-US" sz="1400" b="1" kern="0" dirty="0" smtClean="0">
              <a:solidFill>
                <a:srgbClr val="666699"/>
              </a:solidFill>
              <a:latin typeface="Calibri" pitchFamily="34" charset="0"/>
              <a:cs typeface="Arial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buFont typeface="Arial" charset="0"/>
              <a:buNone/>
              <a:defRPr/>
            </a:pPr>
            <a:endParaRPr lang="en-US" sz="1400" b="1" kern="0" dirty="0">
              <a:solidFill>
                <a:srgbClr val="666699"/>
              </a:solidFill>
              <a:latin typeface="Calibri" pitchFamily="34" charset="0"/>
              <a:cs typeface="Arial" charset="0"/>
            </a:endParaRPr>
          </a:p>
        </p:txBody>
      </p:sp>
      <p:grpSp>
        <p:nvGrpSpPr>
          <p:cNvPr id="167" name="Group 166"/>
          <p:cNvGrpSpPr>
            <a:grpSpLocks noChangeAspect="1"/>
          </p:cNvGrpSpPr>
          <p:nvPr/>
        </p:nvGrpSpPr>
        <p:grpSpPr>
          <a:xfrm>
            <a:off x="9049735" y="1615054"/>
            <a:ext cx="752768" cy="716717"/>
            <a:chOff x="5039781" y="3048000"/>
            <a:chExt cx="1288080" cy="1219200"/>
          </a:xfrm>
        </p:grpSpPr>
        <p:sp>
          <p:nvSpPr>
            <p:cNvPr id="168" name="Rounded Rectangle 167"/>
            <p:cNvSpPr/>
            <p:nvPr/>
          </p:nvSpPr>
          <p:spPr>
            <a:xfrm>
              <a:off x="5046980" y="3048000"/>
              <a:ext cx="1234441" cy="1219200"/>
            </a:xfrm>
            <a:prstGeom prst="roundRect">
              <a:avLst>
                <a:gd name="adj" fmla="val 3545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48000">
                  <a:schemeClr val="tx1"/>
                </a:gs>
              </a:gsLst>
              <a:lin ang="2700000" scaled="0"/>
            </a:gradFill>
            <a:ln>
              <a:noFill/>
            </a:ln>
            <a:scene3d>
              <a:camera prst="orthographicFront"/>
              <a:lightRig rig="soft" dir="t">
                <a:rot lat="0" lon="0" rev="0"/>
              </a:lightRig>
            </a:scene3d>
            <a:sp3d>
              <a:bevelT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1200" b="1" dirty="0" err="1" smtClean="0"/>
            </a:p>
          </p:txBody>
        </p:sp>
        <p:sp>
          <p:nvSpPr>
            <p:cNvPr id="169" name="TextBox 168"/>
            <p:cNvSpPr txBox="1"/>
            <p:nvPr/>
          </p:nvSpPr>
          <p:spPr bwMode="gray">
            <a:xfrm>
              <a:off x="5039781" y="3683662"/>
              <a:ext cx="1288080" cy="54590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rPr>
                <a:t>Cygnus2</a:t>
              </a:r>
            </a:p>
          </p:txBody>
        </p:sp>
        <p:pic>
          <p:nvPicPr>
            <p:cNvPr id="170" name="Picture 2" descr="G:\_55906_Brand_Integration\_55998_Broadcom_Limited_Logo\_Final\01_Red-Black\PNG\Broadcom_Ltd_Logo_Red-Black_w-tag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44362" y="3216550"/>
              <a:ext cx="439680" cy="444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1" name="Rectangle 170"/>
          <p:cNvSpPr/>
          <p:nvPr/>
        </p:nvSpPr>
        <p:spPr>
          <a:xfrm>
            <a:off x="6734235" y="1602644"/>
            <a:ext cx="2295253" cy="781752"/>
          </a:xfrm>
          <a:prstGeom prst="rect">
            <a:avLst/>
          </a:prstGeom>
        </p:spPr>
        <p:txBody>
          <a:bodyPr wrap="square" lIns="45720" rIns="45720">
            <a:spAutoFit/>
          </a:bodyPr>
          <a:lstStyle/>
          <a:p>
            <a:pPr algn="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>
                <a:solidFill>
                  <a:srgbClr val="C00000"/>
                </a:solidFill>
                <a:latin typeface="Calibri" pitchFamily="34" charset="0"/>
              </a:rPr>
              <a:t>Smart POS, VoIP, WA</a:t>
            </a:r>
          </a:p>
          <a:p>
            <a:pPr algn="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4x A72, 1.5 </a:t>
            </a:r>
            <a:r>
              <a:rPr lang="en-US" sz="1400" kern="0" dirty="0">
                <a:solidFill>
                  <a:srgbClr val="000000"/>
                </a:solidFill>
                <a:latin typeface="Calibri" pitchFamily="34" charset="0"/>
              </a:rPr>
              <a:t>GHz </a:t>
            </a:r>
          </a:p>
          <a:p>
            <a:pPr algn="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4K Video / 3D GFX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  <a:p>
            <a:pPr algn="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HDMI, </a:t>
            </a:r>
            <a:r>
              <a:rPr lang="en-US" sz="1400" kern="0" dirty="0" err="1" smtClean="0">
                <a:solidFill>
                  <a:srgbClr val="000000"/>
                </a:solidFill>
                <a:latin typeface="Calibri" pitchFamily="34" charset="0"/>
              </a:rPr>
              <a:t>PCIe</a:t>
            </a: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, GE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72" name="Group 171"/>
          <p:cNvGrpSpPr>
            <a:grpSpLocks noChangeAspect="1"/>
          </p:cNvGrpSpPr>
          <p:nvPr/>
        </p:nvGrpSpPr>
        <p:grpSpPr>
          <a:xfrm>
            <a:off x="822592" y="4620248"/>
            <a:ext cx="777608" cy="722996"/>
            <a:chOff x="898350" y="4676731"/>
            <a:chExt cx="706916" cy="657269"/>
          </a:xfrm>
        </p:grpSpPr>
        <p:grpSp>
          <p:nvGrpSpPr>
            <p:cNvPr id="173" name="Group 172"/>
            <p:cNvGrpSpPr>
              <a:grpSpLocks noChangeAspect="1"/>
            </p:cNvGrpSpPr>
            <p:nvPr/>
          </p:nvGrpSpPr>
          <p:grpSpPr>
            <a:xfrm>
              <a:off x="898350" y="4676731"/>
              <a:ext cx="706916" cy="657269"/>
              <a:chOff x="5024410" y="3048000"/>
              <a:chExt cx="1330584" cy="1229882"/>
            </a:xfrm>
          </p:grpSpPr>
          <p:sp>
            <p:nvSpPr>
              <p:cNvPr id="175" name="Rounded Rectangle 174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76" name="TextBox 175"/>
              <p:cNvSpPr txBox="1"/>
              <p:nvPr/>
            </p:nvSpPr>
            <p:spPr bwMode="gray">
              <a:xfrm>
                <a:off x="5024410" y="3683662"/>
                <a:ext cx="1330584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schemeClr val="bg1"/>
                    </a:solidFill>
                  </a:rPr>
                  <a:t>Claudius</a:t>
                </a:r>
                <a:endPara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0" dirty="0" smtClean="0">
                    <a:solidFill>
                      <a:schemeClr val="bg1"/>
                    </a:solidFill>
                  </a:rPr>
                  <a:t>589x</a:t>
                </a:r>
                <a:endParaRPr kumimoji="0" 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</p:txBody>
          </p:sp>
          <p:pic>
            <p:nvPicPr>
              <p:cNvPr id="177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4" name="Oval 173"/>
            <p:cNvSpPr>
              <a:spLocks noChangeAspect="1"/>
            </p:cNvSpPr>
            <p:nvPr/>
          </p:nvSpPr>
          <p:spPr>
            <a:xfrm>
              <a:off x="975360" y="4733925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grpSp>
        <p:nvGrpSpPr>
          <p:cNvPr id="178" name="Group 177"/>
          <p:cNvGrpSpPr>
            <a:grpSpLocks noChangeAspect="1"/>
          </p:cNvGrpSpPr>
          <p:nvPr/>
        </p:nvGrpSpPr>
        <p:grpSpPr>
          <a:xfrm>
            <a:off x="835783" y="5431578"/>
            <a:ext cx="721421" cy="722996"/>
            <a:chOff x="910342" y="5450325"/>
            <a:chExt cx="655837" cy="657269"/>
          </a:xfrm>
        </p:grpSpPr>
        <p:grpSp>
          <p:nvGrpSpPr>
            <p:cNvPr id="179" name="Group 178"/>
            <p:cNvGrpSpPr>
              <a:grpSpLocks noChangeAspect="1"/>
            </p:cNvGrpSpPr>
            <p:nvPr/>
          </p:nvGrpSpPr>
          <p:grpSpPr>
            <a:xfrm>
              <a:off x="910342" y="5450325"/>
              <a:ext cx="655837" cy="657269"/>
              <a:chOff x="5046980" y="3048000"/>
              <a:chExt cx="1234441" cy="1229882"/>
            </a:xfrm>
          </p:grpSpPr>
          <p:sp>
            <p:nvSpPr>
              <p:cNvPr id="181" name="Rounded Rectangle 180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82" name="TextBox 181"/>
              <p:cNvSpPr txBox="1"/>
              <p:nvPr/>
            </p:nvSpPr>
            <p:spPr bwMode="gray">
              <a:xfrm>
                <a:off x="5054600" y="3683662"/>
                <a:ext cx="1219204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USH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0" dirty="0" smtClean="0">
                    <a:solidFill>
                      <a:schemeClr val="bg1"/>
                    </a:solidFill>
                  </a:rPr>
                  <a:t>588x</a:t>
                </a:r>
                <a:endParaRPr kumimoji="0" 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</p:txBody>
          </p:sp>
          <p:pic>
            <p:nvPicPr>
              <p:cNvPr id="183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975360" y="5509234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grpSp>
        <p:nvGrpSpPr>
          <p:cNvPr id="184" name="Group 183"/>
          <p:cNvGrpSpPr>
            <a:grpSpLocks noChangeAspect="1"/>
          </p:cNvGrpSpPr>
          <p:nvPr/>
        </p:nvGrpSpPr>
        <p:grpSpPr>
          <a:xfrm>
            <a:off x="1938499" y="4267200"/>
            <a:ext cx="721421" cy="722996"/>
            <a:chOff x="1725436" y="4495800"/>
            <a:chExt cx="655837" cy="657269"/>
          </a:xfrm>
        </p:grpSpPr>
        <p:grpSp>
          <p:nvGrpSpPr>
            <p:cNvPr id="185" name="Group 184"/>
            <p:cNvGrpSpPr>
              <a:grpSpLocks noChangeAspect="1"/>
            </p:cNvGrpSpPr>
            <p:nvPr/>
          </p:nvGrpSpPr>
          <p:grpSpPr>
            <a:xfrm>
              <a:off x="1725436" y="4495800"/>
              <a:ext cx="655837" cy="657269"/>
              <a:chOff x="5046980" y="3048000"/>
              <a:chExt cx="1234441" cy="1229882"/>
            </a:xfrm>
          </p:grpSpPr>
          <p:sp>
            <p:nvSpPr>
              <p:cNvPr id="187" name="Rounded Rectangle 186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88" name="TextBox 187"/>
              <p:cNvSpPr txBox="1"/>
              <p:nvPr/>
            </p:nvSpPr>
            <p:spPr bwMode="gray">
              <a:xfrm>
                <a:off x="5054600" y="3683662"/>
                <a:ext cx="1219204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Cygnus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0" dirty="0" smtClean="0">
                    <a:solidFill>
                      <a:schemeClr val="bg1"/>
                    </a:solidFill>
                  </a:rPr>
                  <a:t>5830x</a:t>
                </a:r>
                <a:endParaRPr kumimoji="0" 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</p:txBody>
          </p:sp>
          <p:pic>
            <p:nvPicPr>
              <p:cNvPr id="195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1774991" y="4562475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grpSp>
        <p:nvGrpSpPr>
          <p:cNvPr id="196" name="Group 195"/>
          <p:cNvGrpSpPr>
            <a:grpSpLocks noChangeAspect="1"/>
          </p:cNvGrpSpPr>
          <p:nvPr/>
        </p:nvGrpSpPr>
        <p:grpSpPr>
          <a:xfrm>
            <a:off x="1938499" y="5287941"/>
            <a:ext cx="721421" cy="722996"/>
            <a:chOff x="1725436" y="5410200"/>
            <a:chExt cx="655837" cy="657269"/>
          </a:xfrm>
        </p:grpSpPr>
        <p:grpSp>
          <p:nvGrpSpPr>
            <p:cNvPr id="197" name="Group 196"/>
            <p:cNvGrpSpPr>
              <a:grpSpLocks noChangeAspect="1"/>
            </p:cNvGrpSpPr>
            <p:nvPr/>
          </p:nvGrpSpPr>
          <p:grpSpPr>
            <a:xfrm>
              <a:off x="1725436" y="5410200"/>
              <a:ext cx="655837" cy="657269"/>
              <a:chOff x="5046980" y="3048000"/>
              <a:chExt cx="1234441" cy="1229882"/>
            </a:xfrm>
          </p:grpSpPr>
          <p:sp>
            <p:nvSpPr>
              <p:cNvPr id="199" name="Rounded Rectangle 198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200" name="TextBox 199"/>
              <p:cNvSpPr txBox="1"/>
              <p:nvPr/>
            </p:nvSpPr>
            <p:spPr bwMode="gray">
              <a:xfrm>
                <a:off x="5054600" y="3683662"/>
                <a:ext cx="1219204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Lynx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0" dirty="0" smtClean="0">
                    <a:solidFill>
                      <a:schemeClr val="bg1"/>
                    </a:solidFill>
                  </a:rPr>
                  <a:t>5810x</a:t>
                </a:r>
                <a:endParaRPr kumimoji="0" 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</p:txBody>
          </p:sp>
          <p:pic>
            <p:nvPicPr>
              <p:cNvPr id="201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8" name="Oval 197"/>
            <p:cNvSpPr>
              <a:spLocks noChangeAspect="1"/>
            </p:cNvSpPr>
            <p:nvPr/>
          </p:nvSpPr>
          <p:spPr>
            <a:xfrm>
              <a:off x="1774991" y="5499709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grpSp>
        <p:nvGrpSpPr>
          <p:cNvPr id="208" name="Group 207"/>
          <p:cNvGrpSpPr>
            <a:grpSpLocks noChangeAspect="1"/>
          </p:cNvGrpSpPr>
          <p:nvPr/>
        </p:nvGrpSpPr>
        <p:grpSpPr>
          <a:xfrm>
            <a:off x="6400800" y="2888842"/>
            <a:ext cx="721421" cy="722996"/>
            <a:chOff x="6096000" y="4508798"/>
            <a:chExt cx="655837" cy="657269"/>
          </a:xfrm>
        </p:grpSpPr>
        <p:grpSp>
          <p:nvGrpSpPr>
            <p:cNvPr id="209" name="Group 208"/>
            <p:cNvGrpSpPr>
              <a:grpSpLocks noChangeAspect="1"/>
            </p:cNvGrpSpPr>
            <p:nvPr/>
          </p:nvGrpSpPr>
          <p:grpSpPr>
            <a:xfrm>
              <a:off x="6096000" y="4508798"/>
              <a:ext cx="655837" cy="657269"/>
              <a:chOff x="5046980" y="3048000"/>
              <a:chExt cx="1234441" cy="1229882"/>
            </a:xfrm>
          </p:grpSpPr>
          <p:sp>
            <p:nvSpPr>
              <p:cNvPr id="222" name="Rounded Rectangle 221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223" name="TextBox 222"/>
              <p:cNvSpPr txBox="1"/>
              <p:nvPr/>
            </p:nvSpPr>
            <p:spPr bwMode="gray">
              <a:xfrm>
                <a:off x="5054600" y="3683662"/>
                <a:ext cx="1219204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Omega</a:t>
                </a:r>
              </a:p>
            </p:txBody>
          </p:sp>
          <p:pic>
            <p:nvPicPr>
              <p:cNvPr id="224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0" name="Oval 219"/>
            <p:cNvSpPr>
              <a:spLocks noChangeAspect="1"/>
            </p:cNvSpPr>
            <p:nvPr/>
          </p:nvSpPr>
          <p:spPr>
            <a:xfrm>
              <a:off x="6170313" y="4562324"/>
              <a:ext cx="91440" cy="914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sp>
        <p:nvSpPr>
          <p:cNvPr id="226" name="Oval 225"/>
          <p:cNvSpPr>
            <a:spLocks noChangeAspect="1"/>
          </p:cNvSpPr>
          <p:nvPr/>
        </p:nvSpPr>
        <p:spPr>
          <a:xfrm>
            <a:off x="9128760" y="1693192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lang="en-US" sz="2000" b="1" dirty="0"/>
          </a:p>
        </p:txBody>
      </p:sp>
      <p:sp>
        <p:nvSpPr>
          <p:cNvPr id="227" name="Oval 226"/>
          <p:cNvSpPr>
            <a:spLocks noChangeAspect="1"/>
          </p:cNvSpPr>
          <p:nvPr/>
        </p:nvSpPr>
        <p:spPr>
          <a:xfrm>
            <a:off x="7543217" y="4419600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lang="en-US" sz="2000" b="1" dirty="0"/>
          </a:p>
        </p:txBody>
      </p:sp>
      <p:sp>
        <p:nvSpPr>
          <p:cNvPr id="104" name="Rectangle 103"/>
          <p:cNvSpPr/>
          <p:nvPr/>
        </p:nvSpPr>
        <p:spPr>
          <a:xfrm>
            <a:off x="2757941" y="3200400"/>
            <a:ext cx="2064269" cy="781752"/>
          </a:xfrm>
          <a:prstGeom prst="rect">
            <a:avLst/>
          </a:prstGeom>
        </p:spPr>
        <p:txBody>
          <a:bodyPr wrap="square" lIns="45720" r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 smtClean="0">
                <a:solidFill>
                  <a:srgbClr val="C00000"/>
                </a:solidFill>
                <a:latin typeface="Calibri" pitchFamily="34" charset="0"/>
              </a:rPr>
              <a:t>VOIP, WA</a:t>
            </a:r>
            <a:endParaRPr lang="en-US" sz="1400" b="1" kern="0" dirty="0">
              <a:solidFill>
                <a:srgbClr val="C00000"/>
              </a:solidFill>
              <a:latin typeface="Calibri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2x A9</a:t>
            </a:r>
            <a:r>
              <a:rPr lang="en-US" sz="1400" kern="0" dirty="0">
                <a:solidFill>
                  <a:srgbClr val="000000"/>
                </a:solidFill>
                <a:latin typeface="Calibri" pitchFamily="34" charset="0"/>
              </a:rPr>
              <a:t>, </a:t>
            </a: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1.0GHz 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1080p Video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2D/3D Graphics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105" name="Group 104"/>
          <p:cNvGrpSpPr>
            <a:grpSpLocks noChangeAspect="1"/>
          </p:cNvGrpSpPr>
          <p:nvPr/>
        </p:nvGrpSpPr>
        <p:grpSpPr>
          <a:xfrm>
            <a:off x="1916696" y="3200400"/>
            <a:ext cx="721421" cy="722996"/>
            <a:chOff x="1725436" y="4495800"/>
            <a:chExt cx="655837" cy="657269"/>
          </a:xfrm>
        </p:grpSpPr>
        <p:grpSp>
          <p:nvGrpSpPr>
            <p:cNvPr id="106" name="Group 105"/>
            <p:cNvGrpSpPr>
              <a:grpSpLocks noChangeAspect="1"/>
            </p:cNvGrpSpPr>
            <p:nvPr/>
          </p:nvGrpSpPr>
          <p:grpSpPr>
            <a:xfrm>
              <a:off x="1725436" y="4495800"/>
              <a:ext cx="655837" cy="657269"/>
              <a:chOff x="5046980" y="3048000"/>
              <a:chExt cx="1234441" cy="1229882"/>
            </a:xfrm>
          </p:grpSpPr>
          <p:sp>
            <p:nvSpPr>
              <p:cNvPr id="108" name="Rounded Rectangle 107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13" name="TextBox 112"/>
              <p:cNvSpPr txBox="1"/>
              <p:nvPr/>
            </p:nvSpPr>
            <p:spPr bwMode="gray">
              <a:xfrm>
                <a:off x="5054600" y="3683662"/>
                <a:ext cx="1219204" cy="594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</a:rPr>
                  <a:t>Merlyn</a:t>
                </a:r>
                <a:endParaRPr kumimoji="0" 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uLnTx/>
                  <a:uFillTx/>
                </a:endParaRPr>
              </a:p>
            </p:txBody>
          </p:sp>
          <p:pic>
            <p:nvPicPr>
              <p:cNvPr id="114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1774991" y="4562475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grpSp>
        <p:nvGrpSpPr>
          <p:cNvPr id="115" name="Group 114"/>
          <p:cNvGrpSpPr>
            <a:grpSpLocks noChangeAspect="1"/>
          </p:cNvGrpSpPr>
          <p:nvPr/>
        </p:nvGrpSpPr>
        <p:grpSpPr>
          <a:xfrm>
            <a:off x="4800600" y="4010457"/>
            <a:ext cx="773973" cy="746351"/>
            <a:chOff x="1717523" y="4495801"/>
            <a:chExt cx="703612" cy="678501"/>
          </a:xfrm>
        </p:grpSpPr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1717523" y="4495801"/>
              <a:ext cx="703612" cy="678501"/>
              <a:chOff x="5032086" y="3048000"/>
              <a:chExt cx="1324365" cy="1269611"/>
            </a:xfrm>
          </p:grpSpPr>
          <p:sp>
            <p:nvSpPr>
              <p:cNvPr id="118" name="Rounded Rectangle 117"/>
              <p:cNvSpPr/>
              <p:nvPr/>
            </p:nvSpPr>
            <p:spPr>
              <a:xfrm>
                <a:off x="5046980" y="3048000"/>
                <a:ext cx="1234441" cy="1219200"/>
              </a:xfrm>
              <a:prstGeom prst="roundRect">
                <a:avLst>
                  <a:gd name="adj" fmla="val 3545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48000">
                    <a:schemeClr val="tx1"/>
                  </a:gs>
                </a:gsLst>
                <a:lin ang="2700000" scaled="0"/>
              </a:gradFill>
              <a:ln>
                <a:noFill/>
              </a:ln>
              <a:scene3d>
                <a:camera prst="orthographicFront"/>
                <a:lightRig rig="soft" dir="t">
                  <a:rot lat="0" lon="0" rev="0"/>
                </a:lightRig>
              </a:scene3d>
              <a:sp3d>
                <a:bevelT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</a:pPr>
                <a:endParaRPr lang="en-US" sz="1200" b="1" dirty="0" err="1" smtClean="0"/>
              </a:p>
            </p:txBody>
          </p:sp>
          <p:sp>
            <p:nvSpPr>
              <p:cNvPr id="119" name="TextBox 118"/>
              <p:cNvSpPr txBox="1"/>
              <p:nvPr/>
            </p:nvSpPr>
            <p:spPr bwMode="gray">
              <a:xfrm>
                <a:off x="5032086" y="3699865"/>
                <a:ext cx="1324365" cy="6177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Arial Narrow" panose="020B0606020202030204" pitchFamily="34" charset="0"/>
                  </a:rPr>
                  <a:t>Cygnus+</a:t>
                </a:r>
              </a:p>
            </p:txBody>
          </p:sp>
          <p:pic>
            <p:nvPicPr>
              <p:cNvPr id="120" name="Picture 2" descr="G:\_55906_Brand_Integration\_55998_Broadcom_Limited_Logo\_Final\01_Red-Black\PNG\Broadcom_Ltd_Logo_Red-Black_w-tag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444362" y="3216550"/>
                <a:ext cx="439680" cy="444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757819" y="4562475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b"/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sz="2400" b="1" dirty="0"/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2812531" y="4311233"/>
            <a:ext cx="2064269" cy="609398"/>
          </a:xfrm>
          <a:prstGeom prst="rect">
            <a:avLst/>
          </a:prstGeom>
        </p:spPr>
        <p:txBody>
          <a:bodyPr wrap="square" lIns="45720" r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 smtClean="0">
                <a:solidFill>
                  <a:srgbClr val="C00000"/>
                </a:solidFill>
                <a:latin typeface="Calibri" pitchFamily="34" charset="0"/>
              </a:rPr>
              <a:t>PoS, VoIP, WA</a:t>
            </a:r>
            <a:endParaRPr lang="en-US" sz="1400" b="1" kern="0" dirty="0">
              <a:solidFill>
                <a:srgbClr val="C00000"/>
              </a:solidFill>
              <a:latin typeface="Calibri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>
                <a:solidFill>
                  <a:srgbClr val="000000"/>
                </a:solidFill>
                <a:latin typeface="Calibri" pitchFamily="34" charset="0"/>
              </a:rPr>
              <a:t>A9, 1.25GHz </a:t>
            </a: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>
                <a:solidFill>
                  <a:srgbClr val="000000"/>
                </a:solidFill>
                <a:latin typeface="Calibri" pitchFamily="34" charset="0"/>
              </a:rPr>
              <a:t>3D GFX, </a:t>
            </a: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Security</a:t>
            </a:r>
            <a:endParaRPr lang="en-US" sz="1400" kern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587732" y="4134957"/>
            <a:ext cx="2064269" cy="437043"/>
          </a:xfrm>
          <a:prstGeom prst="rect">
            <a:avLst/>
          </a:prstGeom>
        </p:spPr>
        <p:txBody>
          <a:bodyPr wrap="square" lIns="45720" r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b="1" kern="0" dirty="0" smtClean="0">
                <a:solidFill>
                  <a:srgbClr val="C00000"/>
                </a:solidFill>
                <a:latin typeface="Calibri" pitchFamily="34" charset="0"/>
              </a:rPr>
              <a:t>PoS, VoIP, WA</a:t>
            </a:r>
            <a:endParaRPr lang="en-US" sz="1400" b="1" kern="0" dirty="0">
              <a:solidFill>
                <a:srgbClr val="C00000"/>
              </a:solidFill>
              <a:latin typeface="Calibri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ct val="120000"/>
              <a:defRPr/>
            </a:pPr>
            <a:r>
              <a:rPr lang="en-US" sz="1400" kern="0" dirty="0">
                <a:solidFill>
                  <a:srgbClr val="000000"/>
                </a:solidFill>
                <a:latin typeface="Calibri" pitchFamily="34" charset="0"/>
              </a:rPr>
              <a:t>A9, </a:t>
            </a:r>
            <a:r>
              <a:rPr lang="en-US" sz="1400" kern="0" dirty="0" smtClean="0">
                <a:solidFill>
                  <a:srgbClr val="000000"/>
                </a:solidFill>
                <a:latin typeface="Calibri" pitchFamily="34" charset="0"/>
              </a:rPr>
              <a:t>1.6GHz</a:t>
            </a:r>
          </a:p>
        </p:txBody>
      </p:sp>
    </p:spTree>
    <p:extLst>
      <p:ext uri="{BB962C8B-B14F-4D97-AF65-F5344CB8AC3E}">
        <p14:creationId xmlns:p14="http://schemas.microsoft.com/office/powerpoint/2010/main" val="7980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oadcomLTD_16x9">
  <a:themeElements>
    <a:clrScheme name="Broadcom_Ltd">
      <a:dk1>
        <a:sysClr val="windowText" lastClr="000000"/>
      </a:dk1>
      <a:lt1>
        <a:sysClr val="window" lastClr="FFFFFF"/>
      </a:lt1>
      <a:dk2>
        <a:srgbClr val="CC092F"/>
      </a:dk2>
      <a:lt2>
        <a:srgbClr val="5A5A5A"/>
      </a:lt2>
      <a:accent1>
        <a:srgbClr val="008FBF"/>
      </a:accent1>
      <a:accent2>
        <a:srgbClr val="007167"/>
      </a:accent2>
      <a:accent3>
        <a:srgbClr val="F6CF3F"/>
      </a:accent3>
      <a:accent4>
        <a:srgbClr val="622D50"/>
      </a:accent4>
      <a:accent5>
        <a:srgbClr val="9E9E9F"/>
      </a:accent5>
      <a:accent6>
        <a:srgbClr val="244C5A"/>
      </a:accent6>
      <a:hlink>
        <a:srgbClr val="008FBF"/>
      </a:hlink>
      <a:folHlink>
        <a:srgbClr val="622D50"/>
      </a:folHlink>
    </a:clrScheme>
    <a:fontScheme name="Broadcom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600"/>
          </a:spcBef>
          <a:defRPr sz="20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t">
        <a:spAutoFit/>
      </a:bodyPr>
      <a:lstStyle>
        <a:defPPr>
          <a:lnSpc>
            <a:spcPct val="90000"/>
          </a:lnSpc>
          <a:spcBef>
            <a:spcPts val="600"/>
          </a:spcBef>
          <a:defRPr sz="2000" dirty="0" err="1" smtClean="0"/>
        </a:defPPr>
      </a:lstStyle>
    </a:txDef>
  </a:objectDefaults>
  <a:extraClrSchemeLst>
    <a:extraClrScheme>
      <a:clrScheme name="Broadcom_Ltd">
        <a:dk1>
          <a:sysClr val="windowText" lastClr="000000"/>
        </a:dk1>
        <a:lt1>
          <a:sysClr val="window" lastClr="FFFFFF"/>
        </a:lt1>
        <a:dk2>
          <a:srgbClr val="CC092F"/>
        </a:dk2>
        <a:lt2>
          <a:srgbClr val="5A5A5A"/>
        </a:lt2>
        <a:accent1>
          <a:srgbClr val="008FBF"/>
        </a:accent1>
        <a:accent2>
          <a:srgbClr val="007167"/>
        </a:accent2>
        <a:accent3>
          <a:srgbClr val="F6CF3F"/>
        </a:accent3>
        <a:accent4>
          <a:srgbClr val="622D50"/>
        </a:accent4>
        <a:accent5>
          <a:srgbClr val="9E9E9F"/>
        </a:accent5>
        <a:accent6>
          <a:srgbClr val="244C5A"/>
        </a:accent6>
        <a:hlink>
          <a:srgbClr val="008FBF"/>
        </a:hlink>
        <a:folHlink>
          <a:srgbClr val="622D50"/>
        </a:folHlink>
      </a:clrScheme>
    </a:extraClrScheme>
  </a:extraClrSchemeLst>
  <a:custClrLst>
    <a:custClr name="Secondary Red 187">
      <a:srgbClr val="AB192D"/>
    </a:custClr>
    <a:custClr name="Secondary Red 188">
      <a:srgbClr val="79242F"/>
    </a:custClr>
    <a:custClr name="Secondary Gray 6">
      <a:srgbClr val="C8C8C8"/>
    </a:custClr>
    <a:custClr name="Secondary Gray 2">
      <a:srgbClr val="E6E6E6"/>
    </a:custClr>
    <a:custClr name="Tertiary Blue 655">
      <a:srgbClr val="002554"/>
    </a:custClr>
    <a:custClr name="Tertiary Purple 7448">
      <a:srgbClr val="382246"/>
    </a:custClr>
    <a:custClr name="Tertiary Gold 138">
      <a:srgbClr val="E17D00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BroadcomLTD_16x9.potx</Template>
  <TotalTime>7721</TotalTime>
  <Words>3783</Words>
  <Application>Microsoft Office PowerPoint</Application>
  <PresentationFormat>Custom</PresentationFormat>
  <Paragraphs>1293</Paragraphs>
  <Slides>36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BroadcomLTD_16x9</vt:lpstr>
      <vt:lpstr>Visio</vt:lpstr>
      <vt:lpstr>PowerPoint Presentation</vt:lpstr>
      <vt:lpstr>PowerPoint Presentation</vt:lpstr>
      <vt:lpstr>Division Leadership</vt:lpstr>
      <vt:lpstr>CCX Charter    - FY2016 Revenue ($915M)</vt:lpstr>
      <vt:lpstr>CCX Marketing Organization - Summary</vt:lpstr>
      <vt:lpstr>CCX Marketing Organization</vt:lpstr>
      <vt:lpstr>StrataGX CPU’s in Various Networking Applications</vt:lpstr>
      <vt:lpstr>Product Line Updates</vt:lpstr>
      <vt:lpstr>StrataGX Roadmap</vt:lpstr>
      <vt:lpstr>StrataGX Comms SoC</vt:lpstr>
      <vt:lpstr>Target Application – Control Plane Processing</vt:lpstr>
      <vt:lpstr>Why StrataGX CPU for Control and Data Plane Processing</vt:lpstr>
      <vt:lpstr>Product Status and Technical Collateral – What’s New!</vt:lpstr>
      <vt:lpstr>64-bit ARM CPUs: Broadcom vs. Competition</vt:lpstr>
      <vt:lpstr>Call To Action</vt:lpstr>
      <vt:lpstr>StrataGXTM  Enterprise VoIP Solutions</vt:lpstr>
      <vt:lpstr>VoIP:  Competitive positioning against DSPG</vt:lpstr>
      <vt:lpstr>PowerPoint Presentation</vt:lpstr>
      <vt:lpstr>Wireless Audio / Embedded Applications </vt:lpstr>
      <vt:lpstr>PowerPoint Presentation</vt:lpstr>
      <vt:lpstr>Wireless Audio Platform</vt:lpstr>
      <vt:lpstr>Cygnus Wireless Audio Solution</vt:lpstr>
      <vt:lpstr>Cygnus Plus: 30% more powerful than Cygnus</vt:lpstr>
      <vt:lpstr>Audio Software Roadmap</vt:lpstr>
      <vt:lpstr>Audioxchange (AxC) – Wireless audio stack</vt:lpstr>
      <vt:lpstr>Summary</vt:lpstr>
      <vt:lpstr>PowerPoint Presentation</vt:lpstr>
      <vt:lpstr>IOT and Embedded Payment Positioning</vt:lpstr>
      <vt:lpstr>Lynx Gas Station - Embedded Security Solution</vt:lpstr>
      <vt:lpstr>Cygnus Gas Station Display and Networking</vt:lpstr>
      <vt:lpstr>Parking Payment Station</vt:lpstr>
      <vt:lpstr>Single Chip Parking Payment Station with integrated networking</vt:lpstr>
      <vt:lpstr>Lynx Secure Entry Solution with Two Factor Authentication</vt:lpstr>
      <vt:lpstr>Cygnus Secure Entry Solution with Two Factor Authentication</vt:lpstr>
      <vt:lpstr>Summary</vt:lpstr>
      <vt:lpstr>StrataGX – Key Takeaways</vt:lpstr>
    </vt:vector>
  </TitlesOfParts>
  <Company>Broadcom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Red 16x9</dc:subject>
  <dc:creator>Broadcom</dc:creator>
  <cp:lastModifiedBy>Satya Simha</cp:lastModifiedBy>
  <cp:revision>448</cp:revision>
  <dcterms:created xsi:type="dcterms:W3CDTF">2016-01-25T23:28:40Z</dcterms:created>
  <dcterms:modified xsi:type="dcterms:W3CDTF">2017-06-13T00:24:11Z</dcterms:modified>
</cp:coreProperties>
</file>